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59" r:id="rId5"/>
    <p:sldId id="27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0" r:id="rId24"/>
    <p:sldId id="278" r:id="rId25"/>
    <p:sldId id="281" r:id="rId26"/>
    <p:sldId id="282" r:id="rId27"/>
    <p:sldId id="283" r:id="rId28"/>
    <p:sldId id="291" r:id="rId29"/>
    <p:sldId id="292" r:id="rId30"/>
    <p:sldId id="293" r:id="rId31"/>
    <p:sldId id="294" r:id="rId32"/>
    <p:sldId id="295" r:id="rId33"/>
    <p:sldId id="284" r:id="rId34"/>
    <p:sldId id="285" r:id="rId35"/>
    <p:sldId id="286" r:id="rId36"/>
    <p:sldId id="287" r:id="rId37"/>
    <p:sldId id="288" r:id="rId38"/>
    <p:sldId id="289" r:id="rId39"/>
    <p:sldId id="290" r:id="rId40"/>
    <p:sldId id="296" r:id="rId41"/>
    <p:sldId id="297" r:id="rId42"/>
    <p:sldId id="298" r:id="rId43"/>
    <p:sldId id="299" r:id="rId44"/>
    <p:sldId id="300" r:id="rId45"/>
    <p:sldId id="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3" autoAdjust="0"/>
    <p:restoredTop sz="77438" autoAdjust="0"/>
  </p:normalViewPr>
  <p:slideViewPr>
    <p:cSldViewPr snapToGrid="0">
      <p:cViewPr>
        <p:scale>
          <a:sx n="86" d="100"/>
          <a:sy n="86" d="100"/>
        </p:scale>
        <p:origin x="49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C2EB9E-F77C-425F-90A8-D9B24A51869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C28AD43-9F1E-47D3-A084-2A1D662E692C}">
      <dgm:prSet/>
      <dgm:spPr/>
      <dgm:t>
        <a:bodyPr/>
        <a:lstStyle/>
        <a:p>
          <a:r>
            <a:rPr lang="en-US"/>
            <a:t>Challenges:</a:t>
          </a:r>
        </a:p>
      </dgm:t>
    </dgm:pt>
    <dgm:pt modelId="{2C8FEE9B-FDC6-4D27-B731-D6894163DF41}" type="parTrans" cxnId="{A0DF8AFB-DDCD-4132-958C-B4DE170EB28E}">
      <dgm:prSet/>
      <dgm:spPr/>
      <dgm:t>
        <a:bodyPr/>
        <a:lstStyle/>
        <a:p>
          <a:endParaRPr lang="en-US"/>
        </a:p>
      </dgm:t>
    </dgm:pt>
    <dgm:pt modelId="{2B4835D2-00E4-487A-9057-BA98DBC94586}" type="sibTrans" cxnId="{A0DF8AFB-DDCD-4132-958C-B4DE170EB28E}">
      <dgm:prSet/>
      <dgm:spPr/>
      <dgm:t>
        <a:bodyPr/>
        <a:lstStyle/>
        <a:p>
          <a:endParaRPr lang="en-US"/>
        </a:p>
      </dgm:t>
    </dgm:pt>
    <dgm:pt modelId="{58AE0889-3991-45EF-BFEC-3B21C6290B90}">
      <dgm:prSet/>
      <dgm:spPr/>
      <dgm:t>
        <a:bodyPr/>
        <a:lstStyle/>
        <a:p>
          <a:r>
            <a:rPr lang="en-US"/>
            <a:t>Misconfiguration</a:t>
          </a:r>
        </a:p>
      </dgm:t>
    </dgm:pt>
    <dgm:pt modelId="{A7FE9983-8E58-4E20-B9DF-4AA0B0FA2772}" type="parTrans" cxnId="{8CB5CB77-D738-4536-B3C6-E6EA5632DB29}">
      <dgm:prSet/>
      <dgm:spPr/>
      <dgm:t>
        <a:bodyPr/>
        <a:lstStyle/>
        <a:p>
          <a:endParaRPr lang="en-US"/>
        </a:p>
      </dgm:t>
    </dgm:pt>
    <dgm:pt modelId="{F49AD69E-7D99-498F-A407-B304D6224B6A}" type="sibTrans" cxnId="{8CB5CB77-D738-4536-B3C6-E6EA5632DB29}">
      <dgm:prSet/>
      <dgm:spPr/>
      <dgm:t>
        <a:bodyPr/>
        <a:lstStyle/>
        <a:p>
          <a:endParaRPr lang="en-US"/>
        </a:p>
      </dgm:t>
    </dgm:pt>
    <dgm:pt modelId="{D97037C3-F456-4188-BCC4-6E75EE2D98A0}">
      <dgm:prSet/>
      <dgm:spPr/>
      <dgm:t>
        <a:bodyPr/>
        <a:lstStyle/>
        <a:p>
          <a:r>
            <a:rPr lang="en-US"/>
            <a:t>Windows device can contact a domain controller far away on the internal network with very slow connectivity</a:t>
          </a:r>
        </a:p>
      </dgm:t>
    </dgm:pt>
    <dgm:pt modelId="{670553B6-903B-4BC2-ACA5-0FFA08F4848B}" type="parTrans" cxnId="{C28EEFF2-8EB8-47F7-B614-4413120AE3C9}">
      <dgm:prSet/>
      <dgm:spPr/>
      <dgm:t>
        <a:bodyPr/>
        <a:lstStyle/>
        <a:p>
          <a:endParaRPr lang="en-US"/>
        </a:p>
      </dgm:t>
    </dgm:pt>
    <dgm:pt modelId="{D95E2AB7-1D25-496B-BA0F-52395D47E845}" type="sibTrans" cxnId="{C28EEFF2-8EB8-47F7-B614-4413120AE3C9}">
      <dgm:prSet/>
      <dgm:spPr/>
      <dgm:t>
        <a:bodyPr/>
        <a:lstStyle/>
        <a:p>
          <a:endParaRPr lang="en-US"/>
        </a:p>
      </dgm:t>
    </dgm:pt>
    <dgm:pt modelId="{CC87F47B-FEBE-45BA-AAEC-ABFF5FAAB7B2}">
      <dgm:prSet/>
      <dgm:spPr/>
      <dgm:t>
        <a:bodyPr/>
        <a:lstStyle/>
        <a:p>
          <a:r>
            <a:rPr lang="en-US" dirty="0"/>
            <a:t>Many of these issues can be avoided with a pure cloud-joined and managed device.</a:t>
          </a:r>
        </a:p>
      </dgm:t>
    </dgm:pt>
    <dgm:pt modelId="{13BBC7CF-7EE2-494B-8417-6220AB7270B6}" type="parTrans" cxnId="{BC23847B-5E0B-42FE-8D86-20DE98A6E097}">
      <dgm:prSet/>
      <dgm:spPr/>
      <dgm:t>
        <a:bodyPr/>
        <a:lstStyle/>
        <a:p>
          <a:endParaRPr lang="en-US"/>
        </a:p>
      </dgm:t>
    </dgm:pt>
    <dgm:pt modelId="{DE973C29-FEE0-4062-8433-6AEFE3992808}" type="sibTrans" cxnId="{BC23847B-5E0B-42FE-8D86-20DE98A6E097}">
      <dgm:prSet/>
      <dgm:spPr/>
      <dgm:t>
        <a:bodyPr/>
        <a:lstStyle/>
        <a:p>
          <a:endParaRPr lang="en-US"/>
        </a:p>
      </dgm:t>
    </dgm:pt>
    <dgm:pt modelId="{262385B1-1A92-4608-9EC2-5B20A1634F7A}">
      <dgm:prSet/>
      <dgm:spPr/>
      <dgm:t>
        <a:bodyPr/>
        <a:lstStyle/>
        <a:p>
          <a:r>
            <a:rPr lang="en-US"/>
            <a:t>COVID-19 </a:t>
          </a:r>
        </a:p>
      </dgm:t>
    </dgm:pt>
    <dgm:pt modelId="{FB63EBFE-7B93-43A9-B6F3-67A61395C9B0}" type="parTrans" cxnId="{BB8F8091-AE16-4B59-94C5-CEA918656530}">
      <dgm:prSet/>
      <dgm:spPr/>
      <dgm:t>
        <a:bodyPr/>
        <a:lstStyle/>
        <a:p>
          <a:endParaRPr lang="en-US"/>
        </a:p>
      </dgm:t>
    </dgm:pt>
    <dgm:pt modelId="{54494505-8A27-4FD5-A149-AB15E26E550B}" type="sibTrans" cxnId="{BB8F8091-AE16-4B59-94C5-CEA918656530}">
      <dgm:prSet/>
      <dgm:spPr/>
      <dgm:t>
        <a:bodyPr/>
        <a:lstStyle/>
        <a:p>
          <a:endParaRPr lang="en-US"/>
        </a:p>
      </dgm:t>
    </dgm:pt>
    <dgm:pt modelId="{B61241C5-873B-4BB6-B4E9-12A484ADF1B8}">
      <dgm:prSet/>
      <dgm:spPr/>
      <dgm:t>
        <a:bodyPr/>
        <a:lstStyle/>
        <a:p>
          <a:r>
            <a:rPr lang="en-US"/>
            <a:t>companies were forced to have their employees work from home</a:t>
          </a:r>
        </a:p>
      </dgm:t>
    </dgm:pt>
    <dgm:pt modelId="{19A989A8-C5B0-4B76-8A85-CF470268F128}" type="parTrans" cxnId="{CD62C3E1-4185-4F74-87CB-8E3046CAE989}">
      <dgm:prSet/>
      <dgm:spPr/>
      <dgm:t>
        <a:bodyPr/>
        <a:lstStyle/>
        <a:p>
          <a:endParaRPr lang="en-US"/>
        </a:p>
      </dgm:t>
    </dgm:pt>
    <dgm:pt modelId="{23B50E0E-231C-4568-B2A8-AF9B9FF3D108}" type="sibTrans" cxnId="{CD62C3E1-4185-4F74-87CB-8E3046CAE989}">
      <dgm:prSet/>
      <dgm:spPr/>
      <dgm:t>
        <a:bodyPr/>
        <a:lstStyle/>
        <a:p>
          <a:endParaRPr lang="en-US"/>
        </a:p>
      </dgm:t>
    </dgm:pt>
    <dgm:pt modelId="{EABE61BA-2BC4-4B91-BB77-819F72BCC9F8}">
      <dgm:prSet/>
      <dgm:spPr/>
      <dgm:t>
        <a:bodyPr/>
        <a:lstStyle/>
        <a:p>
          <a:r>
            <a:rPr lang="en-US"/>
            <a:t>companies were not ready </a:t>
          </a:r>
        </a:p>
      </dgm:t>
    </dgm:pt>
    <dgm:pt modelId="{4DBC61C9-DCB8-4ABB-8764-90872E93B3B0}" type="parTrans" cxnId="{D70F5CE3-471D-4670-A81F-FCE9EA5F636B}">
      <dgm:prSet/>
      <dgm:spPr/>
      <dgm:t>
        <a:bodyPr/>
        <a:lstStyle/>
        <a:p>
          <a:endParaRPr lang="en-US"/>
        </a:p>
      </dgm:t>
    </dgm:pt>
    <dgm:pt modelId="{3F0C0762-FA73-494A-AA65-E0C90DD14FEA}" type="sibTrans" cxnId="{D70F5CE3-471D-4670-A81F-FCE9EA5F636B}">
      <dgm:prSet/>
      <dgm:spPr/>
      <dgm:t>
        <a:bodyPr/>
        <a:lstStyle/>
        <a:p>
          <a:endParaRPr lang="en-US"/>
        </a:p>
      </dgm:t>
    </dgm:pt>
    <dgm:pt modelId="{EA246267-A309-4252-AD98-970006A62C82}">
      <dgm:prSet/>
      <dgm:spPr/>
      <dgm:t>
        <a:bodyPr/>
        <a:lstStyle/>
        <a:p>
          <a:r>
            <a:rPr lang="en-US"/>
            <a:t>This fact drove a new approach with MDM management of devices</a:t>
          </a:r>
        </a:p>
      </dgm:t>
    </dgm:pt>
    <dgm:pt modelId="{FCAE3C3A-61FF-4C92-93CB-0455D023E543}" type="parTrans" cxnId="{7BED106C-450C-43DD-A613-1492AC7C2A58}">
      <dgm:prSet/>
      <dgm:spPr/>
      <dgm:t>
        <a:bodyPr/>
        <a:lstStyle/>
        <a:p>
          <a:endParaRPr lang="en-US"/>
        </a:p>
      </dgm:t>
    </dgm:pt>
    <dgm:pt modelId="{74464C19-55EC-4943-A27B-20C7B90DC03B}" type="sibTrans" cxnId="{7BED106C-450C-43DD-A613-1492AC7C2A58}">
      <dgm:prSet/>
      <dgm:spPr/>
      <dgm:t>
        <a:bodyPr/>
        <a:lstStyle/>
        <a:p>
          <a:endParaRPr lang="en-US"/>
        </a:p>
      </dgm:t>
    </dgm:pt>
    <dgm:pt modelId="{6E85FE36-9961-496B-8BC3-0E844F7ACF66}">
      <dgm:prSet/>
      <dgm:spPr/>
      <dgm:t>
        <a:bodyPr/>
        <a:lstStyle/>
        <a:p>
          <a:r>
            <a:rPr lang="en-US"/>
            <a:t>Microsoft Intune emerged as the perfect match for this new way of working</a:t>
          </a:r>
        </a:p>
      </dgm:t>
    </dgm:pt>
    <dgm:pt modelId="{D9E8F82C-24A7-414A-8562-E12751BF1C95}" type="parTrans" cxnId="{F05710B5-58C3-4AA5-BED1-43093E87C210}">
      <dgm:prSet/>
      <dgm:spPr/>
      <dgm:t>
        <a:bodyPr/>
        <a:lstStyle/>
        <a:p>
          <a:endParaRPr lang="en-US"/>
        </a:p>
      </dgm:t>
    </dgm:pt>
    <dgm:pt modelId="{5D45633D-616A-43FC-94DC-301497C6835C}" type="sibTrans" cxnId="{F05710B5-58C3-4AA5-BED1-43093E87C210}">
      <dgm:prSet/>
      <dgm:spPr/>
      <dgm:t>
        <a:bodyPr/>
        <a:lstStyle/>
        <a:p>
          <a:endParaRPr lang="en-US"/>
        </a:p>
      </dgm:t>
    </dgm:pt>
    <dgm:pt modelId="{D0687745-78E5-4754-B41F-183B0254A75E}">
      <dgm:prSet/>
      <dgm:spPr/>
      <dgm:t>
        <a:bodyPr/>
        <a:lstStyle/>
        <a:p>
          <a:endParaRPr lang="en-US" dirty="0"/>
        </a:p>
      </dgm:t>
    </dgm:pt>
    <dgm:pt modelId="{040A7ED0-29CB-4D8E-9E31-08A32DDA723A}" type="parTrans" cxnId="{ADD5CFA8-ED69-4576-81B7-F7129F65537D}">
      <dgm:prSet/>
      <dgm:spPr/>
      <dgm:t>
        <a:bodyPr/>
        <a:lstStyle/>
        <a:p>
          <a:endParaRPr lang="en-US"/>
        </a:p>
      </dgm:t>
    </dgm:pt>
    <dgm:pt modelId="{B95BBA25-5837-4E8F-9964-4AB13DAE95AA}" type="sibTrans" cxnId="{ADD5CFA8-ED69-4576-81B7-F7129F65537D}">
      <dgm:prSet/>
      <dgm:spPr/>
      <dgm:t>
        <a:bodyPr/>
        <a:lstStyle/>
        <a:p>
          <a:endParaRPr lang="en-US"/>
        </a:p>
      </dgm:t>
    </dgm:pt>
    <dgm:pt modelId="{00D478AA-DF1E-4C84-8526-4101E47589D3}" type="pres">
      <dgm:prSet presAssocID="{0FC2EB9E-F77C-425F-90A8-D9B24A51869B}" presName="linear" presStyleCnt="0">
        <dgm:presLayoutVars>
          <dgm:animLvl val="lvl"/>
          <dgm:resizeHandles val="exact"/>
        </dgm:presLayoutVars>
      </dgm:prSet>
      <dgm:spPr/>
    </dgm:pt>
    <dgm:pt modelId="{8623A8BC-CCCB-42A6-9D87-1A1A1D5800C8}" type="pres">
      <dgm:prSet presAssocID="{5C28AD43-9F1E-47D3-A084-2A1D662E692C}" presName="parentText" presStyleLbl="node1" presStyleIdx="0" presStyleCnt="2">
        <dgm:presLayoutVars>
          <dgm:chMax val="0"/>
          <dgm:bulletEnabled val="1"/>
        </dgm:presLayoutVars>
      </dgm:prSet>
      <dgm:spPr/>
    </dgm:pt>
    <dgm:pt modelId="{240DF4F7-3E38-482D-B4AF-7B9144B06EEB}" type="pres">
      <dgm:prSet presAssocID="{5C28AD43-9F1E-47D3-A084-2A1D662E692C}" presName="childText" presStyleLbl="revTx" presStyleIdx="0" presStyleCnt="2">
        <dgm:presLayoutVars>
          <dgm:bulletEnabled val="1"/>
        </dgm:presLayoutVars>
      </dgm:prSet>
      <dgm:spPr/>
    </dgm:pt>
    <dgm:pt modelId="{4779338D-1F95-43CC-97E4-7FEBD3867AF6}" type="pres">
      <dgm:prSet presAssocID="{262385B1-1A92-4608-9EC2-5B20A1634F7A}" presName="parentText" presStyleLbl="node1" presStyleIdx="1" presStyleCnt="2">
        <dgm:presLayoutVars>
          <dgm:chMax val="0"/>
          <dgm:bulletEnabled val="1"/>
        </dgm:presLayoutVars>
      </dgm:prSet>
      <dgm:spPr/>
    </dgm:pt>
    <dgm:pt modelId="{51828CD7-1E7A-4C94-988E-BEF40BFC6A79}" type="pres">
      <dgm:prSet presAssocID="{262385B1-1A92-4608-9EC2-5B20A1634F7A}" presName="childText" presStyleLbl="revTx" presStyleIdx="1" presStyleCnt="2">
        <dgm:presLayoutVars>
          <dgm:bulletEnabled val="1"/>
        </dgm:presLayoutVars>
      </dgm:prSet>
      <dgm:spPr/>
    </dgm:pt>
  </dgm:ptLst>
  <dgm:cxnLst>
    <dgm:cxn modelId="{A500D503-2032-4CD1-9050-474B49552F24}" type="presOf" srcId="{CC87F47B-FEBE-45BA-AAEC-ABFF5FAAB7B2}" destId="{240DF4F7-3E38-482D-B4AF-7B9144B06EEB}" srcOrd="0" destOrd="2" presId="urn:microsoft.com/office/officeart/2005/8/layout/vList2"/>
    <dgm:cxn modelId="{B2A05616-CD17-4D1C-A634-8191CADB2741}" type="presOf" srcId="{D97037C3-F456-4188-BCC4-6E75EE2D98A0}" destId="{240DF4F7-3E38-482D-B4AF-7B9144B06EEB}" srcOrd="0" destOrd="1" presId="urn:microsoft.com/office/officeart/2005/8/layout/vList2"/>
    <dgm:cxn modelId="{32680D3F-A220-4B29-A2FA-9660398D063B}" type="presOf" srcId="{6E85FE36-9961-496B-8BC3-0E844F7ACF66}" destId="{51828CD7-1E7A-4C94-988E-BEF40BFC6A79}" srcOrd="0" destOrd="3" presId="urn:microsoft.com/office/officeart/2005/8/layout/vList2"/>
    <dgm:cxn modelId="{D5D5AC62-5514-428F-9FF6-59BD6A481EFB}" type="presOf" srcId="{D0687745-78E5-4754-B41F-183B0254A75E}" destId="{240DF4F7-3E38-482D-B4AF-7B9144B06EEB}" srcOrd="0" destOrd="3" presId="urn:microsoft.com/office/officeart/2005/8/layout/vList2"/>
    <dgm:cxn modelId="{7BED106C-450C-43DD-A613-1492AC7C2A58}" srcId="{262385B1-1A92-4608-9EC2-5B20A1634F7A}" destId="{EA246267-A309-4252-AD98-970006A62C82}" srcOrd="2" destOrd="0" parTransId="{FCAE3C3A-61FF-4C92-93CB-0455D023E543}" sibTransId="{74464C19-55EC-4943-A27B-20C7B90DC03B}"/>
    <dgm:cxn modelId="{F6016076-6635-452A-812C-7BF7476CEC83}" type="presOf" srcId="{5C28AD43-9F1E-47D3-A084-2A1D662E692C}" destId="{8623A8BC-CCCB-42A6-9D87-1A1A1D5800C8}" srcOrd="0" destOrd="0" presId="urn:microsoft.com/office/officeart/2005/8/layout/vList2"/>
    <dgm:cxn modelId="{89B44A57-F9FC-44BB-B62A-339A6F71180F}" type="presOf" srcId="{58AE0889-3991-45EF-BFEC-3B21C6290B90}" destId="{240DF4F7-3E38-482D-B4AF-7B9144B06EEB}" srcOrd="0" destOrd="0" presId="urn:microsoft.com/office/officeart/2005/8/layout/vList2"/>
    <dgm:cxn modelId="{8CB5CB77-D738-4536-B3C6-E6EA5632DB29}" srcId="{5C28AD43-9F1E-47D3-A084-2A1D662E692C}" destId="{58AE0889-3991-45EF-BFEC-3B21C6290B90}" srcOrd="0" destOrd="0" parTransId="{A7FE9983-8E58-4E20-B9DF-4AA0B0FA2772}" sibTransId="{F49AD69E-7D99-498F-A407-B304D6224B6A}"/>
    <dgm:cxn modelId="{1274F07A-78F3-4A26-885C-293DA19CCB5F}" type="presOf" srcId="{EA246267-A309-4252-AD98-970006A62C82}" destId="{51828CD7-1E7A-4C94-988E-BEF40BFC6A79}" srcOrd="0" destOrd="2" presId="urn:microsoft.com/office/officeart/2005/8/layout/vList2"/>
    <dgm:cxn modelId="{BC23847B-5E0B-42FE-8D86-20DE98A6E097}" srcId="{58AE0889-3991-45EF-BFEC-3B21C6290B90}" destId="{CC87F47B-FEBE-45BA-AAEC-ABFF5FAAB7B2}" srcOrd="1" destOrd="0" parTransId="{13BBC7CF-7EE2-494B-8417-6220AB7270B6}" sibTransId="{DE973C29-FEE0-4062-8433-6AEFE3992808}"/>
    <dgm:cxn modelId="{427DB980-C88B-448C-B16F-4986D2DEB4E4}" type="presOf" srcId="{0FC2EB9E-F77C-425F-90A8-D9B24A51869B}" destId="{00D478AA-DF1E-4C84-8526-4101E47589D3}" srcOrd="0" destOrd="0" presId="urn:microsoft.com/office/officeart/2005/8/layout/vList2"/>
    <dgm:cxn modelId="{BB8F8091-AE16-4B59-94C5-CEA918656530}" srcId="{0FC2EB9E-F77C-425F-90A8-D9B24A51869B}" destId="{262385B1-1A92-4608-9EC2-5B20A1634F7A}" srcOrd="1" destOrd="0" parTransId="{FB63EBFE-7B93-43A9-B6F3-67A61395C9B0}" sibTransId="{54494505-8A27-4FD5-A149-AB15E26E550B}"/>
    <dgm:cxn modelId="{ADD5CFA8-ED69-4576-81B7-F7129F65537D}" srcId="{58AE0889-3991-45EF-BFEC-3B21C6290B90}" destId="{D0687745-78E5-4754-B41F-183B0254A75E}" srcOrd="2" destOrd="0" parTransId="{040A7ED0-29CB-4D8E-9E31-08A32DDA723A}" sibTransId="{B95BBA25-5837-4E8F-9964-4AB13DAE95AA}"/>
    <dgm:cxn modelId="{F05710B5-58C3-4AA5-BED1-43093E87C210}" srcId="{262385B1-1A92-4608-9EC2-5B20A1634F7A}" destId="{6E85FE36-9961-496B-8BC3-0E844F7ACF66}" srcOrd="3" destOrd="0" parTransId="{D9E8F82C-24A7-414A-8562-E12751BF1C95}" sibTransId="{5D45633D-616A-43FC-94DC-301497C6835C}"/>
    <dgm:cxn modelId="{CA1E39CA-73D4-4E9B-94BE-1C12D5A08EE2}" type="presOf" srcId="{B61241C5-873B-4BB6-B4E9-12A484ADF1B8}" destId="{51828CD7-1E7A-4C94-988E-BEF40BFC6A79}" srcOrd="0" destOrd="0" presId="urn:microsoft.com/office/officeart/2005/8/layout/vList2"/>
    <dgm:cxn modelId="{569D05D2-14EE-40CF-81C9-8602528AA319}" type="presOf" srcId="{262385B1-1A92-4608-9EC2-5B20A1634F7A}" destId="{4779338D-1F95-43CC-97E4-7FEBD3867AF6}" srcOrd="0" destOrd="0" presId="urn:microsoft.com/office/officeart/2005/8/layout/vList2"/>
    <dgm:cxn modelId="{E2384ADC-A222-45A6-A5B1-0C1F2D332E93}" type="presOf" srcId="{EABE61BA-2BC4-4B91-BB77-819F72BCC9F8}" destId="{51828CD7-1E7A-4C94-988E-BEF40BFC6A79}" srcOrd="0" destOrd="1" presId="urn:microsoft.com/office/officeart/2005/8/layout/vList2"/>
    <dgm:cxn modelId="{CD62C3E1-4185-4F74-87CB-8E3046CAE989}" srcId="{262385B1-1A92-4608-9EC2-5B20A1634F7A}" destId="{B61241C5-873B-4BB6-B4E9-12A484ADF1B8}" srcOrd="0" destOrd="0" parTransId="{19A989A8-C5B0-4B76-8A85-CF470268F128}" sibTransId="{23B50E0E-231C-4568-B2A8-AF9B9FF3D108}"/>
    <dgm:cxn modelId="{D70F5CE3-471D-4670-A81F-FCE9EA5F636B}" srcId="{262385B1-1A92-4608-9EC2-5B20A1634F7A}" destId="{EABE61BA-2BC4-4B91-BB77-819F72BCC9F8}" srcOrd="1" destOrd="0" parTransId="{4DBC61C9-DCB8-4ABB-8764-90872E93B3B0}" sibTransId="{3F0C0762-FA73-494A-AA65-E0C90DD14FEA}"/>
    <dgm:cxn modelId="{C28EEFF2-8EB8-47F7-B614-4413120AE3C9}" srcId="{58AE0889-3991-45EF-BFEC-3B21C6290B90}" destId="{D97037C3-F456-4188-BCC4-6E75EE2D98A0}" srcOrd="0" destOrd="0" parTransId="{670553B6-903B-4BC2-ACA5-0FFA08F4848B}" sibTransId="{D95E2AB7-1D25-496B-BA0F-52395D47E845}"/>
    <dgm:cxn modelId="{A0DF8AFB-DDCD-4132-958C-B4DE170EB28E}" srcId="{0FC2EB9E-F77C-425F-90A8-D9B24A51869B}" destId="{5C28AD43-9F1E-47D3-A084-2A1D662E692C}" srcOrd="0" destOrd="0" parTransId="{2C8FEE9B-FDC6-4D27-B731-D6894163DF41}" sibTransId="{2B4835D2-00E4-487A-9057-BA98DBC94586}"/>
    <dgm:cxn modelId="{D8F932E9-0641-4EB0-9636-A47076C68CA2}" type="presParOf" srcId="{00D478AA-DF1E-4C84-8526-4101E47589D3}" destId="{8623A8BC-CCCB-42A6-9D87-1A1A1D5800C8}" srcOrd="0" destOrd="0" presId="urn:microsoft.com/office/officeart/2005/8/layout/vList2"/>
    <dgm:cxn modelId="{6305F182-E6D3-4DDE-8D41-CB16618EB624}" type="presParOf" srcId="{00D478AA-DF1E-4C84-8526-4101E47589D3}" destId="{240DF4F7-3E38-482D-B4AF-7B9144B06EEB}" srcOrd="1" destOrd="0" presId="urn:microsoft.com/office/officeart/2005/8/layout/vList2"/>
    <dgm:cxn modelId="{A45CD7DD-C43E-4D17-ABA8-CAF4A9599168}" type="presParOf" srcId="{00D478AA-DF1E-4C84-8526-4101E47589D3}" destId="{4779338D-1F95-43CC-97E4-7FEBD3867AF6}" srcOrd="2" destOrd="0" presId="urn:microsoft.com/office/officeart/2005/8/layout/vList2"/>
    <dgm:cxn modelId="{F4C9FF20-B9EB-43EF-9E24-070B862AFD63}" type="presParOf" srcId="{00D478AA-DF1E-4C84-8526-4101E47589D3}" destId="{51828CD7-1E7A-4C94-988E-BEF40BFC6A79}"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181804-483B-4408-A4E0-FB655BD85A7F}"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FB6A6BF6-2541-4928-A23D-1813C67E0E31}">
      <dgm:prSet/>
      <dgm:spPr/>
      <dgm:t>
        <a:bodyPr/>
        <a:lstStyle/>
        <a:p>
          <a:r>
            <a:rPr lang="en-US" b="1"/>
            <a:t>Configuration Service Provider</a:t>
          </a:r>
          <a:r>
            <a:rPr lang="en-US"/>
            <a:t> (</a:t>
          </a:r>
          <a:r>
            <a:rPr lang="en-US" b="1"/>
            <a:t>CSP</a:t>
          </a:r>
          <a:r>
            <a:rPr lang="en-US"/>
            <a:t>)</a:t>
          </a:r>
          <a:r>
            <a:rPr lang="en-US" b="1"/>
            <a:t> </a:t>
          </a:r>
          <a:endParaRPr lang="en-US"/>
        </a:p>
      </dgm:t>
    </dgm:pt>
    <dgm:pt modelId="{F78AB2D6-A706-4E77-8FD9-51A59EC4B6DC}" type="parTrans" cxnId="{9BCE3619-7577-43D9-B98C-B90409F3290E}">
      <dgm:prSet/>
      <dgm:spPr/>
      <dgm:t>
        <a:bodyPr/>
        <a:lstStyle/>
        <a:p>
          <a:endParaRPr lang="en-US"/>
        </a:p>
      </dgm:t>
    </dgm:pt>
    <dgm:pt modelId="{F3AA8EBD-CCE0-4961-A958-889D19F95C18}" type="sibTrans" cxnId="{9BCE3619-7577-43D9-B98C-B90409F3290E}">
      <dgm:prSet/>
      <dgm:spPr/>
      <dgm:t>
        <a:bodyPr/>
        <a:lstStyle/>
        <a:p>
          <a:endParaRPr lang="en-US"/>
        </a:p>
      </dgm:t>
    </dgm:pt>
    <dgm:pt modelId="{15B9EA53-9971-4846-9201-29FF44224F44}">
      <dgm:prSet/>
      <dgm:spPr/>
      <dgm:t>
        <a:bodyPr/>
        <a:lstStyle/>
        <a:p>
          <a:r>
            <a:rPr lang="en-US" b="1"/>
            <a:t>Open Mobile Alliance Device Management</a:t>
          </a:r>
          <a:r>
            <a:rPr lang="en-US"/>
            <a:t> (</a:t>
          </a:r>
          <a:r>
            <a:rPr lang="en-US" b="1"/>
            <a:t>OMA DM</a:t>
          </a:r>
          <a:r>
            <a:rPr lang="en-US"/>
            <a:t>). </a:t>
          </a:r>
        </a:p>
      </dgm:t>
    </dgm:pt>
    <dgm:pt modelId="{53E65C77-8BAD-4A28-9C12-CE400B02A904}" type="parTrans" cxnId="{A01C2480-67D0-4A38-BACA-316069503E64}">
      <dgm:prSet/>
      <dgm:spPr/>
      <dgm:t>
        <a:bodyPr/>
        <a:lstStyle/>
        <a:p>
          <a:endParaRPr lang="en-US"/>
        </a:p>
      </dgm:t>
    </dgm:pt>
    <dgm:pt modelId="{190CF38E-C260-4621-BAB9-A023C26F2601}" type="sibTrans" cxnId="{A01C2480-67D0-4A38-BACA-316069503E64}">
      <dgm:prSet/>
      <dgm:spPr/>
      <dgm:t>
        <a:bodyPr/>
        <a:lstStyle/>
        <a:p>
          <a:endParaRPr lang="en-US"/>
        </a:p>
      </dgm:t>
    </dgm:pt>
    <dgm:pt modelId="{96F7AB27-2EA1-441E-8C71-F67E90EFB0C5}" type="pres">
      <dgm:prSet presAssocID="{9F181804-483B-4408-A4E0-FB655BD85A7F}" presName="diagram" presStyleCnt="0">
        <dgm:presLayoutVars>
          <dgm:dir/>
          <dgm:resizeHandles val="exact"/>
        </dgm:presLayoutVars>
      </dgm:prSet>
      <dgm:spPr/>
    </dgm:pt>
    <dgm:pt modelId="{016BC863-71D7-4170-9B84-1B28D3D83407}" type="pres">
      <dgm:prSet presAssocID="{FB6A6BF6-2541-4928-A23D-1813C67E0E31}" presName="node" presStyleLbl="node1" presStyleIdx="0" presStyleCnt="2">
        <dgm:presLayoutVars>
          <dgm:bulletEnabled val="1"/>
        </dgm:presLayoutVars>
      </dgm:prSet>
      <dgm:spPr/>
    </dgm:pt>
    <dgm:pt modelId="{E693F3DE-A2EC-40EC-8B1E-E3052DA7BD6B}" type="pres">
      <dgm:prSet presAssocID="{F3AA8EBD-CCE0-4961-A958-889D19F95C18}" presName="sibTrans" presStyleCnt="0"/>
      <dgm:spPr/>
    </dgm:pt>
    <dgm:pt modelId="{EAF38614-9DF4-4CBC-B0E0-A48D2323277D}" type="pres">
      <dgm:prSet presAssocID="{15B9EA53-9971-4846-9201-29FF44224F44}" presName="node" presStyleLbl="node1" presStyleIdx="1" presStyleCnt="2">
        <dgm:presLayoutVars>
          <dgm:bulletEnabled val="1"/>
        </dgm:presLayoutVars>
      </dgm:prSet>
      <dgm:spPr/>
    </dgm:pt>
  </dgm:ptLst>
  <dgm:cxnLst>
    <dgm:cxn modelId="{7D2BDC06-ADCD-44FD-AAD9-497F1C9C8B68}" type="presOf" srcId="{FB6A6BF6-2541-4928-A23D-1813C67E0E31}" destId="{016BC863-71D7-4170-9B84-1B28D3D83407}" srcOrd="0" destOrd="0" presId="urn:microsoft.com/office/officeart/2005/8/layout/default"/>
    <dgm:cxn modelId="{9BCE3619-7577-43D9-B98C-B90409F3290E}" srcId="{9F181804-483B-4408-A4E0-FB655BD85A7F}" destId="{FB6A6BF6-2541-4928-A23D-1813C67E0E31}" srcOrd="0" destOrd="0" parTransId="{F78AB2D6-A706-4E77-8FD9-51A59EC4B6DC}" sibTransId="{F3AA8EBD-CCE0-4961-A958-889D19F95C18}"/>
    <dgm:cxn modelId="{281EF22A-B0E7-4965-ADA1-0776747F2166}" type="presOf" srcId="{15B9EA53-9971-4846-9201-29FF44224F44}" destId="{EAF38614-9DF4-4CBC-B0E0-A48D2323277D}" srcOrd="0" destOrd="0" presId="urn:microsoft.com/office/officeart/2005/8/layout/default"/>
    <dgm:cxn modelId="{A01C2480-67D0-4A38-BACA-316069503E64}" srcId="{9F181804-483B-4408-A4E0-FB655BD85A7F}" destId="{15B9EA53-9971-4846-9201-29FF44224F44}" srcOrd="1" destOrd="0" parTransId="{53E65C77-8BAD-4A28-9C12-CE400B02A904}" sibTransId="{190CF38E-C260-4621-BAB9-A023C26F2601}"/>
    <dgm:cxn modelId="{E5FBFD8C-85FC-44AF-8098-BE0AA1303DFB}" type="presOf" srcId="{9F181804-483B-4408-A4E0-FB655BD85A7F}" destId="{96F7AB27-2EA1-441E-8C71-F67E90EFB0C5}" srcOrd="0" destOrd="0" presId="urn:microsoft.com/office/officeart/2005/8/layout/default"/>
    <dgm:cxn modelId="{532BD524-2529-4736-B281-DBAFE53D05CE}" type="presParOf" srcId="{96F7AB27-2EA1-441E-8C71-F67E90EFB0C5}" destId="{016BC863-71D7-4170-9B84-1B28D3D83407}" srcOrd="0" destOrd="0" presId="urn:microsoft.com/office/officeart/2005/8/layout/default"/>
    <dgm:cxn modelId="{2FC0CE62-F8D7-4EAC-BC9A-E63E0CAA7B54}" type="presParOf" srcId="{96F7AB27-2EA1-441E-8C71-F67E90EFB0C5}" destId="{E693F3DE-A2EC-40EC-8B1E-E3052DA7BD6B}" srcOrd="1" destOrd="0" presId="urn:microsoft.com/office/officeart/2005/8/layout/default"/>
    <dgm:cxn modelId="{3288AB81-A54A-401A-BF24-AC03AE5E4159}" type="presParOf" srcId="{96F7AB27-2EA1-441E-8C71-F67E90EFB0C5}" destId="{EAF38614-9DF4-4CBC-B0E0-A48D2323277D}"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31F490-1AB5-453D-A84D-FF16D7972738}" type="doc">
      <dgm:prSet loTypeId="urn:microsoft.com/office/officeart/2005/8/layout/hList1" loCatId="list" qsTypeId="urn:microsoft.com/office/officeart/2005/8/quickstyle/simple2" qsCatId="simple" csTypeId="urn:microsoft.com/office/officeart/2005/8/colors/accent0_3" csCatId="mainScheme"/>
      <dgm:spPr/>
      <dgm:t>
        <a:bodyPr/>
        <a:lstStyle/>
        <a:p>
          <a:endParaRPr lang="en-US"/>
        </a:p>
      </dgm:t>
    </dgm:pt>
    <dgm:pt modelId="{91352BC2-6287-4461-956F-2F3D051ADA68}">
      <dgm:prSet/>
      <dgm:spPr/>
      <dgm:t>
        <a:bodyPr/>
        <a:lstStyle/>
        <a:p>
          <a:r>
            <a:rPr lang="en-US"/>
            <a:t>Disparity</a:t>
          </a:r>
        </a:p>
      </dgm:t>
    </dgm:pt>
    <dgm:pt modelId="{41E1E975-5810-4F9A-B08E-55BCAD63676D}" type="parTrans" cxnId="{0E5A96D5-9133-4D43-BF1F-0CFD645593AA}">
      <dgm:prSet/>
      <dgm:spPr/>
      <dgm:t>
        <a:bodyPr/>
        <a:lstStyle/>
        <a:p>
          <a:endParaRPr lang="en-US"/>
        </a:p>
      </dgm:t>
    </dgm:pt>
    <dgm:pt modelId="{A418BEB1-C3BD-4428-96A5-0631E37569FD}" type="sibTrans" cxnId="{0E5A96D5-9133-4D43-BF1F-0CFD645593AA}">
      <dgm:prSet/>
      <dgm:spPr/>
      <dgm:t>
        <a:bodyPr/>
        <a:lstStyle/>
        <a:p>
          <a:endParaRPr lang="en-US"/>
        </a:p>
      </dgm:t>
    </dgm:pt>
    <dgm:pt modelId="{CB707AB4-49A0-42B7-AA89-1521EA6F1B9C}">
      <dgm:prSet/>
      <dgm:spPr/>
      <dgm:t>
        <a:bodyPr/>
        <a:lstStyle/>
        <a:p>
          <a:r>
            <a:rPr lang="en-US"/>
            <a:t>configured at the device level</a:t>
          </a:r>
        </a:p>
      </dgm:t>
    </dgm:pt>
    <dgm:pt modelId="{68BA73D3-B170-422C-B930-86130C74C45C}" type="parTrans" cxnId="{F0DC082C-1DBB-45E8-9822-B4F8547C21F0}">
      <dgm:prSet/>
      <dgm:spPr/>
      <dgm:t>
        <a:bodyPr/>
        <a:lstStyle/>
        <a:p>
          <a:endParaRPr lang="en-US"/>
        </a:p>
      </dgm:t>
    </dgm:pt>
    <dgm:pt modelId="{63303ECA-F694-46F6-97B2-734C54B96B86}" type="sibTrans" cxnId="{F0DC082C-1DBB-45E8-9822-B4F8547C21F0}">
      <dgm:prSet/>
      <dgm:spPr/>
      <dgm:t>
        <a:bodyPr/>
        <a:lstStyle/>
        <a:p>
          <a:endParaRPr lang="en-US"/>
        </a:p>
      </dgm:t>
    </dgm:pt>
    <dgm:pt modelId="{05FC1DCF-E961-4A93-9BE9-683701AD94F2}">
      <dgm:prSet/>
      <dgm:spPr/>
      <dgm:t>
        <a:bodyPr/>
        <a:lstStyle/>
        <a:p>
          <a:r>
            <a:rPr lang="en-US"/>
            <a:t>other policies can be configured at the user level</a:t>
          </a:r>
        </a:p>
      </dgm:t>
    </dgm:pt>
    <dgm:pt modelId="{F88B79D8-CA4D-4D92-B229-6E7DD7825E55}" type="parTrans" cxnId="{4D6D75B5-F22C-404A-83DF-C841441530F4}">
      <dgm:prSet/>
      <dgm:spPr/>
      <dgm:t>
        <a:bodyPr/>
        <a:lstStyle/>
        <a:p>
          <a:endParaRPr lang="en-US"/>
        </a:p>
      </dgm:t>
    </dgm:pt>
    <dgm:pt modelId="{37D316E7-8AC8-473D-A380-61228A04D1C0}" type="sibTrans" cxnId="{4D6D75B5-F22C-404A-83DF-C841441530F4}">
      <dgm:prSet/>
      <dgm:spPr/>
      <dgm:t>
        <a:bodyPr/>
        <a:lstStyle/>
        <a:p>
          <a:endParaRPr lang="en-US"/>
        </a:p>
      </dgm:t>
    </dgm:pt>
    <dgm:pt modelId="{8BAF7D7A-364A-4DD6-AA10-C29AB7F4F306}">
      <dgm:prSet/>
      <dgm:spPr/>
      <dgm:t>
        <a:bodyPr/>
        <a:lstStyle/>
        <a:p>
          <a:r>
            <a:rPr lang="en-US"/>
            <a:t>Device-level policies</a:t>
          </a:r>
        </a:p>
      </dgm:t>
    </dgm:pt>
    <dgm:pt modelId="{1947F488-42DE-4528-9074-2F6466A1B34D}" type="parTrans" cxnId="{00C01323-FCF4-45D6-ADFC-0AD69A05624F}">
      <dgm:prSet/>
      <dgm:spPr/>
      <dgm:t>
        <a:bodyPr/>
        <a:lstStyle/>
        <a:p>
          <a:endParaRPr lang="en-US"/>
        </a:p>
      </dgm:t>
    </dgm:pt>
    <dgm:pt modelId="{0CF7A66B-2172-437C-B49C-AF31459BA32B}" type="sibTrans" cxnId="{00C01323-FCF4-45D6-ADFC-0AD69A05624F}">
      <dgm:prSet/>
      <dgm:spPr/>
      <dgm:t>
        <a:bodyPr/>
        <a:lstStyle/>
        <a:p>
          <a:endParaRPr lang="en-US"/>
        </a:p>
      </dgm:t>
    </dgm:pt>
    <dgm:pt modelId="{9FCBC7FB-74FE-4285-92A0-D2E82B6A33C5}">
      <dgm:prSet/>
      <dgm:spPr/>
      <dgm:t>
        <a:bodyPr/>
        <a:lstStyle/>
        <a:p>
          <a:r>
            <a:rPr lang="en-US"/>
            <a:t>Effect is independent of the user logging into the device</a:t>
          </a:r>
        </a:p>
      </dgm:t>
    </dgm:pt>
    <dgm:pt modelId="{FC7BCE65-98BC-400E-9DE2-F6F2359941DD}" type="parTrans" cxnId="{E28A7E8E-B419-4660-B3D7-FA8A612E5FCE}">
      <dgm:prSet/>
      <dgm:spPr/>
      <dgm:t>
        <a:bodyPr/>
        <a:lstStyle/>
        <a:p>
          <a:endParaRPr lang="en-US"/>
        </a:p>
      </dgm:t>
    </dgm:pt>
    <dgm:pt modelId="{CEC11D4E-3474-40B1-A800-B789A8ECCA86}" type="sibTrans" cxnId="{E28A7E8E-B419-4660-B3D7-FA8A612E5FCE}">
      <dgm:prSet/>
      <dgm:spPr/>
      <dgm:t>
        <a:bodyPr/>
        <a:lstStyle/>
        <a:p>
          <a:endParaRPr lang="en-US"/>
        </a:p>
      </dgm:t>
    </dgm:pt>
    <dgm:pt modelId="{821AF9AF-3F89-4179-BCB2-D705F9D34FD8}">
      <dgm:prSet/>
      <dgm:spPr/>
      <dgm:t>
        <a:bodyPr/>
        <a:lstStyle/>
        <a:p>
          <a:r>
            <a:rPr lang="en-US"/>
            <a:t>user-level policies </a:t>
          </a:r>
        </a:p>
      </dgm:t>
    </dgm:pt>
    <dgm:pt modelId="{577EE81E-9993-4775-A8FC-0B0449613AD2}" type="parTrans" cxnId="{F102B9BF-5F95-4B1F-B4B9-0FF626609C2C}">
      <dgm:prSet/>
      <dgm:spPr/>
      <dgm:t>
        <a:bodyPr/>
        <a:lstStyle/>
        <a:p>
          <a:endParaRPr lang="en-US"/>
        </a:p>
      </dgm:t>
    </dgm:pt>
    <dgm:pt modelId="{671C3FCD-D807-4389-90B6-256CE3004B31}" type="sibTrans" cxnId="{F102B9BF-5F95-4B1F-B4B9-0FF626609C2C}">
      <dgm:prSet/>
      <dgm:spPr/>
      <dgm:t>
        <a:bodyPr/>
        <a:lstStyle/>
        <a:p>
          <a:endParaRPr lang="en-US"/>
        </a:p>
      </dgm:t>
    </dgm:pt>
    <dgm:pt modelId="{EB3C50D5-82FC-4FCC-BF4E-2D7BD18836A1}">
      <dgm:prSet/>
      <dgm:spPr/>
      <dgm:t>
        <a:bodyPr/>
        <a:lstStyle/>
        <a:p>
          <a:r>
            <a:rPr lang="en-US"/>
            <a:t>Effect dependent on the user logging into the device</a:t>
          </a:r>
        </a:p>
      </dgm:t>
    </dgm:pt>
    <dgm:pt modelId="{C80B8593-66FB-4984-B6E0-061FED366B0A}" type="parTrans" cxnId="{C48EAC42-7CCE-4208-AAEA-07FC6CD27718}">
      <dgm:prSet/>
      <dgm:spPr/>
      <dgm:t>
        <a:bodyPr/>
        <a:lstStyle/>
        <a:p>
          <a:endParaRPr lang="en-US"/>
        </a:p>
      </dgm:t>
    </dgm:pt>
    <dgm:pt modelId="{A052ED14-524F-44AE-BB46-C7538D143175}" type="sibTrans" cxnId="{C48EAC42-7CCE-4208-AAEA-07FC6CD27718}">
      <dgm:prSet/>
      <dgm:spPr/>
      <dgm:t>
        <a:bodyPr/>
        <a:lstStyle/>
        <a:p>
          <a:endParaRPr lang="en-US"/>
        </a:p>
      </dgm:t>
    </dgm:pt>
    <dgm:pt modelId="{391C4813-4352-4DA8-8357-C370F6BA8850}" type="pres">
      <dgm:prSet presAssocID="{2231F490-1AB5-453D-A84D-FF16D7972738}" presName="Name0" presStyleCnt="0">
        <dgm:presLayoutVars>
          <dgm:dir/>
          <dgm:animLvl val="lvl"/>
          <dgm:resizeHandles val="exact"/>
        </dgm:presLayoutVars>
      </dgm:prSet>
      <dgm:spPr/>
    </dgm:pt>
    <dgm:pt modelId="{A63E1D9B-A23D-43EA-AD13-087927F74576}" type="pres">
      <dgm:prSet presAssocID="{91352BC2-6287-4461-956F-2F3D051ADA68}" presName="composite" presStyleCnt="0"/>
      <dgm:spPr/>
    </dgm:pt>
    <dgm:pt modelId="{21FCD5C6-9C7E-4DB9-9EDF-ECFB280A2DE9}" type="pres">
      <dgm:prSet presAssocID="{91352BC2-6287-4461-956F-2F3D051ADA68}" presName="parTx" presStyleLbl="alignNode1" presStyleIdx="0" presStyleCnt="3">
        <dgm:presLayoutVars>
          <dgm:chMax val="0"/>
          <dgm:chPref val="0"/>
          <dgm:bulletEnabled val="1"/>
        </dgm:presLayoutVars>
      </dgm:prSet>
      <dgm:spPr/>
    </dgm:pt>
    <dgm:pt modelId="{BFC7BC00-E83A-4E0E-B65A-E78ADACC1834}" type="pres">
      <dgm:prSet presAssocID="{91352BC2-6287-4461-956F-2F3D051ADA68}" presName="desTx" presStyleLbl="alignAccFollowNode1" presStyleIdx="0" presStyleCnt="3">
        <dgm:presLayoutVars>
          <dgm:bulletEnabled val="1"/>
        </dgm:presLayoutVars>
      </dgm:prSet>
      <dgm:spPr/>
    </dgm:pt>
    <dgm:pt modelId="{53794880-0286-431E-B2F3-BB9A5F2176E2}" type="pres">
      <dgm:prSet presAssocID="{A418BEB1-C3BD-4428-96A5-0631E37569FD}" presName="space" presStyleCnt="0"/>
      <dgm:spPr/>
    </dgm:pt>
    <dgm:pt modelId="{9A44D88B-C215-4824-92C8-2E188CD8197A}" type="pres">
      <dgm:prSet presAssocID="{8BAF7D7A-364A-4DD6-AA10-C29AB7F4F306}" presName="composite" presStyleCnt="0"/>
      <dgm:spPr/>
    </dgm:pt>
    <dgm:pt modelId="{D3693760-5E3D-4CC3-BD16-55B659F5AE2A}" type="pres">
      <dgm:prSet presAssocID="{8BAF7D7A-364A-4DD6-AA10-C29AB7F4F306}" presName="parTx" presStyleLbl="alignNode1" presStyleIdx="1" presStyleCnt="3">
        <dgm:presLayoutVars>
          <dgm:chMax val="0"/>
          <dgm:chPref val="0"/>
          <dgm:bulletEnabled val="1"/>
        </dgm:presLayoutVars>
      </dgm:prSet>
      <dgm:spPr/>
    </dgm:pt>
    <dgm:pt modelId="{763D9B3C-8E44-4BDC-9F62-DD381826AC86}" type="pres">
      <dgm:prSet presAssocID="{8BAF7D7A-364A-4DD6-AA10-C29AB7F4F306}" presName="desTx" presStyleLbl="alignAccFollowNode1" presStyleIdx="1" presStyleCnt="3">
        <dgm:presLayoutVars>
          <dgm:bulletEnabled val="1"/>
        </dgm:presLayoutVars>
      </dgm:prSet>
      <dgm:spPr/>
    </dgm:pt>
    <dgm:pt modelId="{86B6537F-40A4-481C-918A-A4502DD3C276}" type="pres">
      <dgm:prSet presAssocID="{0CF7A66B-2172-437C-B49C-AF31459BA32B}" presName="space" presStyleCnt="0"/>
      <dgm:spPr/>
    </dgm:pt>
    <dgm:pt modelId="{7F9B5BF4-B0DE-4807-8205-A67B57106C2C}" type="pres">
      <dgm:prSet presAssocID="{821AF9AF-3F89-4179-BCB2-D705F9D34FD8}" presName="composite" presStyleCnt="0"/>
      <dgm:spPr/>
    </dgm:pt>
    <dgm:pt modelId="{99C6F7E9-16E8-405B-AC68-5D19433C9466}" type="pres">
      <dgm:prSet presAssocID="{821AF9AF-3F89-4179-BCB2-D705F9D34FD8}" presName="parTx" presStyleLbl="alignNode1" presStyleIdx="2" presStyleCnt="3">
        <dgm:presLayoutVars>
          <dgm:chMax val="0"/>
          <dgm:chPref val="0"/>
          <dgm:bulletEnabled val="1"/>
        </dgm:presLayoutVars>
      </dgm:prSet>
      <dgm:spPr/>
    </dgm:pt>
    <dgm:pt modelId="{591A9A54-1390-4B8E-BE9F-C99BA6DF1BDA}" type="pres">
      <dgm:prSet presAssocID="{821AF9AF-3F89-4179-BCB2-D705F9D34FD8}" presName="desTx" presStyleLbl="alignAccFollowNode1" presStyleIdx="2" presStyleCnt="3">
        <dgm:presLayoutVars>
          <dgm:bulletEnabled val="1"/>
        </dgm:presLayoutVars>
      </dgm:prSet>
      <dgm:spPr/>
    </dgm:pt>
  </dgm:ptLst>
  <dgm:cxnLst>
    <dgm:cxn modelId="{BD954318-C952-4E0D-B066-CBE1A4068F8E}" type="presOf" srcId="{05FC1DCF-E961-4A93-9BE9-683701AD94F2}" destId="{BFC7BC00-E83A-4E0E-B65A-E78ADACC1834}" srcOrd="0" destOrd="1" presId="urn:microsoft.com/office/officeart/2005/8/layout/hList1"/>
    <dgm:cxn modelId="{00C01323-FCF4-45D6-ADFC-0AD69A05624F}" srcId="{2231F490-1AB5-453D-A84D-FF16D7972738}" destId="{8BAF7D7A-364A-4DD6-AA10-C29AB7F4F306}" srcOrd="1" destOrd="0" parTransId="{1947F488-42DE-4528-9074-2F6466A1B34D}" sibTransId="{0CF7A66B-2172-437C-B49C-AF31459BA32B}"/>
    <dgm:cxn modelId="{F0DC082C-1DBB-45E8-9822-B4F8547C21F0}" srcId="{91352BC2-6287-4461-956F-2F3D051ADA68}" destId="{CB707AB4-49A0-42B7-AA89-1521EA6F1B9C}" srcOrd="0" destOrd="0" parTransId="{68BA73D3-B170-422C-B930-86130C74C45C}" sibTransId="{63303ECA-F694-46F6-97B2-734C54B96B86}"/>
    <dgm:cxn modelId="{34C86C2E-DC3E-4486-932B-1336E28D3792}" type="presOf" srcId="{2231F490-1AB5-453D-A84D-FF16D7972738}" destId="{391C4813-4352-4DA8-8357-C370F6BA8850}" srcOrd="0" destOrd="0" presId="urn:microsoft.com/office/officeart/2005/8/layout/hList1"/>
    <dgm:cxn modelId="{0074285F-DDB8-4F31-8607-0AC1FEC2929F}" type="presOf" srcId="{EB3C50D5-82FC-4FCC-BF4E-2D7BD18836A1}" destId="{591A9A54-1390-4B8E-BE9F-C99BA6DF1BDA}" srcOrd="0" destOrd="0" presId="urn:microsoft.com/office/officeart/2005/8/layout/hList1"/>
    <dgm:cxn modelId="{C48EAC42-7CCE-4208-AAEA-07FC6CD27718}" srcId="{821AF9AF-3F89-4179-BCB2-D705F9D34FD8}" destId="{EB3C50D5-82FC-4FCC-BF4E-2D7BD18836A1}" srcOrd="0" destOrd="0" parTransId="{C80B8593-66FB-4984-B6E0-061FED366B0A}" sibTransId="{A052ED14-524F-44AE-BB46-C7538D143175}"/>
    <dgm:cxn modelId="{72C9CC55-7697-478C-ACDB-1D37BF4E36AA}" type="presOf" srcId="{8BAF7D7A-364A-4DD6-AA10-C29AB7F4F306}" destId="{D3693760-5E3D-4CC3-BD16-55B659F5AE2A}" srcOrd="0" destOrd="0" presId="urn:microsoft.com/office/officeart/2005/8/layout/hList1"/>
    <dgm:cxn modelId="{5882F680-B867-4541-BC33-28CA02FAC6AA}" type="presOf" srcId="{CB707AB4-49A0-42B7-AA89-1521EA6F1B9C}" destId="{BFC7BC00-E83A-4E0E-B65A-E78ADACC1834}" srcOrd="0" destOrd="0" presId="urn:microsoft.com/office/officeart/2005/8/layout/hList1"/>
    <dgm:cxn modelId="{E28A7E8E-B419-4660-B3D7-FA8A612E5FCE}" srcId="{8BAF7D7A-364A-4DD6-AA10-C29AB7F4F306}" destId="{9FCBC7FB-74FE-4285-92A0-D2E82B6A33C5}" srcOrd="0" destOrd="0" parTransId="{FC7BCE65-98BC-400E-9DE2-F6F2359941DD}" sibTransId="{CEC11D4E-3474-40B1-A800-B789A8ECCA86}"/>
    <dgm:cxn modelId="{7377E790-6E4E-46AD-908A-E8C5A38BCC05}" type="presOf" srcId="{9FCBC7FB-74FE-4285-92A0-D2E82B6A33C5}" destId="{763D9B3C-8E44-4BDC-9F62-DD381826AC86}" srcOrd="0" destOrd="0" presId="urn:microsoft.com/office/officeart/2005/8/layout/hList1"/>
    <dgm:cxn modelId="{58492BAA-257D-4957-8F9E-E27A112E77B8}" type="presOf" srcId="{91352BC2-6287-4461-956F-2F3D051ADA68}" destId="{21FCD5C6-9C7E-4DB9-9EDF-ECFB280A2DE9}" srcOrd="0" destOrd="0" presId="urn:microsoft.com/office/officeart/2005/8/layout/hList1"/>
    <dgm:cxn modelId="{4D6D75B5-F22C-404A-83DF-C841441530F4}" srcId="{91352BC2-6287-4461-956F-2F3D051ADA68}" destId="{05FC1DCF-E961-4A93-9BE9-683701AD94F2}" srcOrd="1" destOrd="0" parTransId="{F88B79D8-CA4D-4D92-B229-6E7DD7825E55}" sibTransId="{37D316E7-8AC8-473D-A380-61228A04D1C0}"/>
    <dgm:cxn modelId="{F102B9BF-5F95-4B1F-B4B9-0FF626609C2C}" srcId="{2231F490-1AB5-453D-A84D-FF16D7972738}" destId="{821AF9AF-3F89-4179-BCB2-D705F9D34FD8}" srcOrd="2" destOrd="0" parTransId="{577EE81E-9993-4775-A8FC-0B0449613AD2}" sibTransId="{671C3FCD-D807-4389-90B6-256CE3004B31}"/>
    <dgm:cxn modelId="{0E5A96D5-9133-4D43-BF1F-0CFD645593AA}" srcId="{2231F490-1AB5-453D-A84D-FF16D7972738}" destId="{91352BC2-6287-4461-956F-2F3D051ADA68}" srcOrd="0" destOrd="0" parTransId="{41E1E975-5810-4F9A-B08E-55BCAD63676D}" sibTransId="{A418BEB1-C3BD-4428-96A5-0631E37569FD}"/>
    <dgm:cxn modelId="{012150D7-2581-4694-A25C-B90A50B01CB2}" type="presOf" srcId="{821AF9AF-3F89-4179-BCB2-D705F9D34FD8}" destId="{99C6F7E9-16E8-405B-AC68-5D19433C9466}" srcOrd="0" destOrd="0" presId="urn:microsoft.com/office/officeart/2005/8/layout/hList1"/>
    <dgm:cxn modelId="{4075B322-AC83-4AED-B607-0780310E41D4}" type="presParOf" srcId="{391C4813-4352-4DA8-8357-C370F6BA8850}" destId="{A63E1D9B-A23D-43EA-AD13-087927F74576}" srcOrd="0" destOrd="0" presId="urn:microsoft.com/office/officeart/2005/8/layout/hList1"/>
    <dgm:cxn modelId="{5C57B8BA-BCCF-404D-BF11-E9D50D4CC8F6}" type="presParOf" srcId="{A63E1D9B-A23D-43EA-AD13-087927F74576}" destId="{21FCD5C6-9C7E-4DB9-9EDF-ECFB280A2DE9}" srcOrd="0" destOrd="0" presId="urn:microsoft.com/office/officeart/2005/8/layout/hList1"/>
    <dgm:cxn modelId="{10032005-302B-44CC-BBBC-6057C424CCD3}" type="presParOf" srcId="{A63E1D9B-A23D-43EA-AD13-087927F74576}" destId="{BFC7BC00-E83A-4E0E-B65A-E78ADACC1834}" srcOrd="1" destOrd="0" presId="urn:microsoft.com/office/officeart/2005/8/layout/hList1"/>
    <dgm:cxn modelId="{18A7B751-A65A-4EA4-8F59-8F6C3626D1D8}" type="presParOf" srcId="{391C4813-4352-4DA8-8357-C370F6BA8850}" destId="{53794880-0286-431E-B2F3-BB9A5F2176E2}" srcOrd="1" destOrd="0" presId="urn:microsoft.com/office/officeart/2005/8/layout/hList1"/>
    <dgm:cxn modelId="{CDFB8176-C963-4327-B565-2CB56C898D26}" type="presParOf" srcId="{391C4813-4352-4DA8-8357-C370F6BA8850}" destId="{9A44D88B-C215-4824-92C8-2E188CD8197A}" srcOrd="2" destOrd="0" presId="urn:microsoft.com/office/officeart/2005/8/layout/hList1"/>
    <dgm:cxn modelId="{D64BDEFB-B56F-4C7A-9C58-A20BCB0139D5}" type="presParOf" srcId="{9A44D88B-C215-4824-92C8-2E188CD8197A}" destId="{D3693760-5E3D-4CC3-BD16-55B659F5AE2A}" srcOrd="0" destOrd="0" presId="urn:microsoft.com/office/officeart/2005/8/layout/hList1"/>
    <dgm:cxn modelId="{37DE6F50-61C2-4BEB-85D4-F480B3EBA3B9}" type="presParOf" srcId="{9A44D88B-C215-4824-92C8-2E188CD8197A}" destId="{763D9B3C-8E44-4BDC-9F62-DD381826AC86}" srcOrd="1" destOrd="0" presId="urn:microsoft.com/office/officeart/2005/8/layout/hList1"/>
    <dgm:cxn modelId="{12A75B3C-E2EB-4B23-A291-9BB17572D44F}" type="presParOf" srcId="{391C4813-4352-4DA8-8357-C370F6BA8850}" destId="{86B6537F-40A4-481C-918A-A4502DD3C276}" srcOrd="3" destOrd="0" presId="urn:microsoft.com/office/officeart/2005/8/layout/hList1"/>
    <dgm:cxn modelId="{D31A5008-1B6A-4C47-B1DB-5A316A1BA049}" type="presParOf" srcId="{391C4813-4352-4DA8-8357-C370F6BA8850}" destId="{7F9B5BF4-B0DE-4807-8205-A67B57106C2C}" srcOrd="4" destOrd="0" presId="urn:microsoft.com/office/officeart/2005/8/layout/hList1"/>
    <dgm:cxn modelId="{984DB48C-2962-47C3-B007-09D5A8FF120C}" type="presParOf" srcId="{7F9B5BF4-B0DE-4807-8205-A67B57106C2C}" destId="{99C6F7E9-16E8-405B-AC68-5D19433C9466}" srcOrd="0" destOrd="0" presId="urn:microsoft.com/office/officeart/2005/8/layout/hList1"/>
    <dgm:cxn modelId="{C8E250B6-A3EB-4F40-BD9F-7CA8F1C436DC}" type="presParOf" srcId="{7F9B5BF4-B0DE-4807-8205-A67B57106C2C}" destId="{591A9A54-1390-4B8E-BE9F-C99BA6DF1BD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DAD8D-A1D1-4AEF-82D6-69B4352C4A67}" type="doc">
      <dgm:prSet loTypeId="urn:microsoft.com/office/officeart/2005/8/layout/vList2" loCatId="list" qsTypeId="urn:microsoft.com/office/officeart/2005/8/quickstyle/simple5" qsCatId="simple" csTypeId="urn:microsoft.com/office/officeart/2005/8/colors/accent2_2" csCatId="accent2"/>
      <dgm:spPr/>
      <dgm:t>
        <a:bodyPr/>
        <a:lstStyle/>
        <a:p>
          <a:endParaRPr lang="en-US"/>
        </a:p>
      </dgm:t>
    </dgm:pt>
    <dgm:pt modelId="{B10ACF08-C80E-4FA3-9F54-067F180456F3}">
      <dgm:prSet/>
      <dgm:spPr/>
      <dgm:t>
        <a:bodyPr/>
        <a:lstStyle/>
        <a:p>
          <a:r>
            <a:rPr lang="en-US"/>
            <a:t>./User/Vendor/MSFT/Policy/Config/AreaName/PolicyName to configure the policy</a:t>
          </a:r>
        </a:p>
      </dgm:t>
    </dgm:pt>
    <dgm:pt modelId="{4DCA354A-DC21-438E-8293-FB9D163B979D}" type="parTrans" cxnId="{72131523-C12A-418E-9F70-E421BAA1A498}">
      <dgm:prSet/>
      <dgm:spPr/>
      <dgm:t>
        <a:bodyPr/>
        <a:lstStyle/>
        <a:p>
          <a:endParaRPr lang="en-US"/>
        </a:p>
      </dgm:t>
    </dgm:pt>
    <dgm:pt modelId="{B9F99255-B24B-4CCF-AF29-102D8065C97F}" type="sibTrans" cxnId="{72131523-C12A-418E-9F70-E421BAA1A498}">
      <dgm:prSet/>
      <dgm:spPr/>
      <dgm:t>
        <a:bodyPr/>
        <a:lstStyle/>
        <a:p>
          <a:endParaRPr lang="en-US"/>
        </a:p>
      </dgm:t>
    </dgm:pt>
    <dgm:pt modelId="{E8CC27DA-EE6C-4C5C-B7F7-6FA1C5C84461}">
      <dgm:prSet/>
      <dgm:spPr/>
      <dgm:t>
        <a:bodyPr/>
        <a:lstStyle/>
        <a:p>
          <a:r>
            <a:rPr lang="en-US"/>
            <a:t>./User/Vendor/MSFT/Policy/Result/AreaName/PolicyName to get the result</a:t>
          </a:r>
        </a:p>
      </dgm:t>
    </dgm:pt>
    <dgm:pt modelId="{B1052A4B-D29A-4B54-ACA2-59C3AF219A58}" type="parTrans" cxnId="{3AEEA178-7A08-4826-843F-4A1DC2E5D942}">
      <dgm:prSet/>
      <dgm:spPr/>
      <dgm:t>
        <a:bodyPr/>
        <a:lstStyle/>
        <a:p>
          <a:endParaRPr lang="en-US"/>
        </a:p>
      </dgm:t>
    </dgm:pt>
    <dgm:pt modelId="{58E11C69-7236-4E29-A771-FAB1F36089D9}" type="sibTrans" cxnId="{3AEEA178-7A08-4826-843F-4A1DC2E5D942}">
      <dgm:prSet/>
      <dgm:spPr/>
      <dgm:t>
        <a:bodyPr/>
        <a:lstStyle/>
        <a:p>
          <a:endParaRPr lang="en-US"/>
        </a:p>
      </dgm:t>
    </dgm:pt>
    <dgm:pt modelId="{89FEDC32-9B59-4D87-A344-CC67DB24FF5B}" type="pres">
      <dgm:prSet presAssocID="{1DBDAD8D-A1D1-4AEF-82D6-69B4352C4A67}" presName="linear" presStyleCnt="0">
        <dgm:presLayoutVars>
          <dgm:animLvl val="lvl"/>
          <dgm:resizeHandles val="exact"/>
        </dgm:presLayoutVars>
      </dgm:prSet>
      <dgm:spPr/>
    </dgm:pt>
    <dgm:pt modelId="{F0FDAD26-3684-42E5-85AC-F8580E87937B}" type="pres">
      <dgm:prSet presAssocID="{B10ACF08-C80E-4FA3-9F54-067F180456F3}" presName="parentText" presStyleLbl="node1" presStyleIdx="0" presStyleCnt="2">
        <dgm:presLayoutVars>
          <dgm:chMax val="0"/>
          <dgm:bulletEnabled val="1"/>
        </dgm:presLayoutVars>
      </dgm:prSet>
      <dgm:spPr/>
    </dgm:pt>
    <dgm:pt modelId="{1E9736F3-8991-4CDB-A5A9-654F5A6E3678}" type="pres">
      <dgm:prSet presAssocID="{B9F99255-B24B-4CCF-AF29-102D8065C97F}" presName="spacer" presStyleCnt="0"/>
      <dgm:spPr/>
    </dgm:pt>
    <dgm:pt modelId="{68502EA2-51EC-467F-BECF-79A57E5F0C5E}" type="pres">
      <dgm:prSet presAssocID="{E8CC27DA-EE6C-4C5C-B7F7-6FA1C5C84461}" presName="parentText" presStyleLbl="node1" presStyleIdx="1" presStyleCnt="2">
        <dgm:presLayoutVars>
          <dgm:chMax val="0"/>
          <dgm:bulletEnabled val="1"/>
        </dgm:presLayoutVars>
      </dgm:prSet>
      <dgm:spPr/>
    </dgm:pt>
  </dgm:ptLst>
  <dgm:cxnLst>
    <dgm:cxn modelId="{72131523-C12A-418E-9F70-E421BAA1A498}" srcId="{1DBDAD8D-A1D1-4AEF-82D6-69B4352C4A67}" destId="{B10ACF08-C80E-4FA3-9F54-067F180456F3}" srcOrd="0" destOrd="0" parTransId="{4DCA354A-DC21-438E-8293-FB9D163B979D}" sibTransId="{B9F99255-B24B-4CCF-AF29-102D8065C97F}"/>
    <dgm:cxn modelId="{3AEEA178-7A08-4826-843F-4A1DC2E5D942}" srcId="{1DBDAD8D-A1D1-4AEF-82D6-69B4352C4A67}" destId="{E8CC27DA-EE6C-4C5C-B7F7-6FA1C5C84461}" srcOrd="1" destOrd="0" parTransId="{B1052A4B-D29A-4B54-ACA2-59C3AF219A58}" sibTransId="{58E11C69-7236-4E29-A771-FAB1F36089D9}"/>
    <dgm:cxn modelId="{ED2E8D7B-E673-472F-AB3C-475E0B826ACE}" type="presOf" srcId="{E8CC27DA-EE6C-4C5C-B7F7-6FA1C5C84461}" destId="{68502EA2-51EC-467F-BECF-79A57E5F0C5E}" srcOrd="0" destOrd="0" presId="urn:microsoft.com/office/officeart/2005/8/layout/vList2"/>
    <dgm:cxn modelId="{F69D6FA9-7E68-416B-A611-F7918461A27D}" type="presOf" srcId="{B10ACF08-C80E-4FA3-9F54-067F180456F3}" destId="{F0FDAD26-3684-42E5-85AC-F8580E87937B}" srcOrd="0" destOrd="0" presId="urn:microsoft.com/office/officeart/2005/8/layout/vList2"/>
    <dgm:cxn modelId="{E15E4FCF-804F-4371-95F2-795161872929}" type="presOf" srcId="{1DBDAD8D-A1D1-4AEF-82D6-69B4352C4A67}" destId="{89FEDC32-9B59-4D87-A344-CC67DB24FF5B}" srcOrd="0" destOrd="0" presId="urn:microsoft.com/office/officeart/2005/8/layout/vList2"/>
    <dgm:cxn modelId="{D882CF65-9D63-4E51-8BC0-5948E152AAA9}" type="presParOf" srcId="{89FEDC32-9B59-4D87-A344-CC67DB24FF5B}" destId="{F0FDAD26-3684-42E5-85AC-F8580E87937B}" srcOrd="0" destOrd="0" presId="urn:microsoft.com/office/officeart/2005/8/layout/vList2"/>
    <dgm:cxn modelId="{17D4B72F-F752-4E7B-AD61-18B277E28065}" type="presParOf" srcId="{89FEDC32-9B59-4D87-A344-CC67DB24FF5B}" destId="{1E9736F3-8991-4CDB-A5A9-654F5A6E3678}" srcOrd="1" destOrd="0" presId="urn:microsoft.com/office/officeart/2005/8/layout/vList2"/>
    <dgm:cxn modelId="{E1021D56-016B-4121-98DD-2C408CE7CEC7}" type="presParOf" srcId="{89FEDC32-9B59-4D87-A344-CC67DB24FF5B}" destId="{68502EA2-51EC-467F-BECF-79A57E5F0C5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DAD8D-A1D1-4AEF-82D6-69B4352C4A67}"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B10ACF08-C80E-4FA3-9F54-067F180456F3}">
      <dgm:prSet/>
      <dgm:spPr/>
      <dgm:t>
        <a:bodyPr/>
        <a:lstStyle/>
        <a:p>
          <a:r>
            <a:rPr lang="en-US" dirty="0">
              <a:latin typeface="Consolas" panose="020B0609020204030204" pitchFamily="49" charset="0"/>
              <a:ea typeface="SimSun" panose="02010600030101010101" pitchFamily="2" charset="-122"/>
              <a:cs typeface="Times New Roman" panose="02020603050405020304" pitchFamily="18" charset="0"/>
            </a:rPr>
            <a:t>./Device/Vendor/MSFT/Policy/Config/</a:t>
          </a:r>
          <a:r>
            <a:rPr lang="en-US" dirty="0" err="1">
              <a:latin typeface="Consolas" panose="020B0609020204030204" pitchFamily="49" charset="0"/>
              <a:ea typeface="SimSun" panose="02010600030101010101" pitchFamily="2" charset="-122"/>
              <a:cs typeface="Times New Roman" panose="02020603050405020304" pitchFamily="18" charset="0"/>
            </a:rPr>
            <a:t>AreaName</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PolicyName</a:t>
          </a:r>
          <a:r>
            <a:rPr lang="en-US" dirty="0">
              <a:latin typeface="Calibri" panose="020F0502020204030204" pitchFamily="34" charset="0"/>
              <a:ea typeface="Times New Roman" panose="02020603050405020304" pitchFamily="18" charset="0"/>
              <a:cs typeface="Times New Roman" panose="02020603050405020304" pitchFamily="18" charset="0"/>
            </a:rPr>
            <a:t> to configure the policy</a:t>
          </a:r>
          <a:endParaRPr lang="en-US" dirty="0"/>
        </a:p>
      </dgm:t>
    </dgm:pt>
    <dgm:pt modelId="{4DCA354A-DC21-438E-8293-FB9D163B979D}" type="parTrans" cxnId="{72131523-C12A-418E-9F70-E421BAA1A498}">
      <dgm:prSet/>
      <dgm:spPr/>
      <dgm:t>
        <a:bodyPr/>
        <a:lstStyle/>
        <a:p>
          <a:endParaRPr lang="en-US"/>
        </a:p>
      </dgm:t>
    </dgm:pt>
    <dgm:pt modelId="{B9F99255-B24B-4CCF-AF29-102D8065C97F}" type="sibTrans" cxnId="{72131523-C12A-418E-9F70-E421BAA1A498}">
      <dgm:prSet/>
      <dgm:spPr/>
      <dgm:t>
        <a:bodyPr/>
        <a:lstStyle/>
        <a:p>
          <a:endParaRPr lang="en-US"/>
        </a:p>
      </dgm:t>
    </dgm:pt>
    <dgm:pt modelId="{89FEDC32-9B59-4D87-A344-CC67DB24FF5B}" type="pres">
      <dgm:prSet presAssocID="{1DBDAD8D-A1D1-4AEF-82D6-69B4352C4A67}" presName="linear" presStyleCnt="0">
        <dgm:presLayoutVars>
          <dgm:animLvl val="lvl"/>
          <dgm:resizeHandles val="exact"/>
        </dgm:presLayoutVars>
      </dgm:prSet>
      <dgm:spPr/>
    </dgm:pt>
    <dgm:pt modelId="{F0FDAD26-3684-42E5-85AC-F8580E87937B}" type="pres">
      <dgm:prSet presAssocID="{B10ACF08-C80E-4FA3-9F54-067F180456F3}" presName="parentText" presStyleLbl="node1" presStyleIdx="0" presStyleCnt="1">
        <dgm:presLayoutVars>
          <dgm:chMax val="0"/>
          <dgm:bulletEnabled val="1"/>
        </dgm:presLayoutVars>
      </dgm:prSet>
      <dgm:spPr/>
    </dgm:pt>
  </dgm:ptLst>
  <dgm:cxnLst>
    <dgm:cxn modelId="{72131523-C12A-418E-9F70-E421BAA1A498}" srcId="{1DBDAD8D-A1D1-4AEF-82D6-69B4352C4A67}" destId="{B10ACF08-C80E-4FA3-9F54-067F180456F3}" srcOrd="0" destOrd="0" parTransId="{4DCA354A-DC21-438E-8293-FB9D163B979D}" sibTransId="{B9F99255-B24B-4CCF-AF29-102D8065C97F}"/>
    <dgm:cxn modelId="{F69D6FA9-7E68-416B-A611-F7918461A27D}" type="presOf" srcId="{B10ACF08-C80E-4FA3-9F54-067F180456F3}" destId="{F0FDAD26-3684-42E5-85AC-F8580E87937B}" srcOrd="0" destOrd="0" presId="urn:microsoft.com/office/officeart/2005/8/layout/vList2"/>
    <dgm:cxn modelId="{E15E4FCF-804F-4371-95F2-795161872929}" type="presOf" srcId="{1DBDAD8D-A1D1-4AEF-82D6-69B4352C4A67}" destId="{89FEDC32-9B59-4D87-A344-CC67DB24FF5B}" srcOrd="0" destOrd="0" presId="urn:microsoft.com/office/officeart/2005/8/layout/vList2"/>
    <dgm:cxn modelId="{D882CF65-9D63-4E51-8BC0-5948E152AAA9}" type="presParOf" srcId="{89FEDC32-9B59-4D87-A344-CC67DB24FF5B}" destId="{F0FDAD26-3684-42E5-85AC-F8580E87937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3A8BC-CCCB-42A6-9D87-1A1A1D5800C8}">
      <dsp:nvSpPr>
        <dsp:cNvPr id="0" name=""/>
        <dsp:cNvSpPr/>
      </dsp:nvSpPr>
      <dsp:spPr>
        <a:xfrm>
          <a:off x="0" y="683"/>
          <a:ext cx="6172199"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Challenges:</a:t>
          </a:r>
        </a:p>
      </dsp:txBody>
      <dsp:txXfrm>
        <a:off x="23417" y="24100"/>
        <a:ext cx="6125365" cy="432866"/>
      </dsp:txXfrm>
    </dsp:sp>
    <dsp:sp modelId="{240DF4F7-3E38-482D-B4AF-7B9144B06EEB}">
      <dsp:nvSpPr>
        <dsp:cNvPr id="0" name=""/>
        <dsp:cNvSpPr/>
      </dsp:nvSpPr>
      <dsp:spPr>
        <a:xfrm>
          <a:off x="0" y="480384"/>
          <a:ext cx="6172199"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Misconfiguration</a:t>
          </a:r>
        </a:p>
        <a:p>
          <a:pPr marL="342900" lvl="2" indent="-171450" algn="l" defTabSz="711200">
            <a:lnSpc>
              <a:spcPct val="90000"/>
            </a:lnSpc>
            <a:spcBef>
              <a:spcPct val="0"/>
            </a:spcBef>
            <a:spcAft>
              <a:spcPct val="20000"/>
            </a:spcAft>
            <a:buChar char="•"/>
          </a:pPr>
          <a:r>
            <a:rPr lang="en-US" sz="1600" kern="1200"/>
            <a:t>Windows device can contact a domain controller far away on the internal network with very slow connectivity</a:t>
          </a:r>
        </a:p>
        <a:p>
          <a:pPr marL="342900" lvl="2" indent="-171450" algn="l" defTabSz="711200">
            <a:lnSpc>
              <a:spcPct val="90000"/>
            </a:lnSpc>
            <a:spcBef>
              <a:spcPct val="0"/>
            </a:spcBef>
            <a:spcAft>
              <a:spcPct val="20000"/>
            </a:spcAft>
            <a:buChar char="•"/>
          </a:pPr>
          <a:r>
            <a:rPr lang="en-US" sz="1600" kern="1200" dirty="0"/>
            <a:t>Many of these issues can be avoided with a pure cloud-joined and managed device.</a:t>
          </a:r>
        </a:p>
        <a:p>
          <a:pPr marL="342900" lvl="2" indent="-171450" algn="l" defTabSz="711200">
            <a:lnSpc>
              <a:spcPct val="90000"/>
            </a:lnSpc>
            <a:spcBef>
              <a:spcPct val="0"/>
            </a:spcBef>
            <a:spcAft>
              <a:spcPct val="20000"/>
            </a:spcAft>
            <a:buChar char="•"/>
          </a:pPr>
          <a:endParaRPr lang="en-US" sz="1600" kern="1200" dirty="0"/>
        </a:p>
      </dsp:txBody>
      <dsp:txXfrm>
        <a:off x="0" y="480384"/>
        <a:ext cx="6172199" cy="1573199"/>
      </dsp:txXfrm>
    </dsp:sp>
    <dsp:sp modelId="{4779338D-1F95-43CC-97E4-7FEBD3867AF6}">
      <dsp:nvSpPr>
        <dsp:cNvPr id="0" name=""/>
        <dsp:cNvSpPr/>
      </dsp:nvSpPr>
      <dsp:spPr>
        <a:xfrm>
          <a:off x="0" y="2053584"/>
          <a:ext cx="6172199" cy="47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COVID-19 </a:t>
          </a:r>
        </a:p>
      </dsp:txBody>
      <dsp:txXfrm>
        <a:off x="23417" y="2077001"/>
        <a:ext cx="6125365" cy="432866"/>
      </dsp:txXfrm>
    </dsp:sp>
    <dsp:sp modelId="{51828CD7-1E7A-4C94-988E-BEF40BFC6A79}">
      <dsp:nvSpPr>
        <dsp:cNvPr id="0" name=""/>
        <dsp:cNvSpPr/>
      </dsp:nvSpPr>
      <dsp:spPr>
        <a:xfrm>
          <a:off x="0" y="2533284"/>
          <a:ext cx="6172199" cy="132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companies were forced to have their employees work from home</a:t>
          </a:r>
        </a:p>
        <a:p>
          <a:pPr marL="171450" lvl="1" indent="-171450" algn="l" defTabSz="711200">
            <a:lnSpc>
              <a:spcPct val="90000"/>
            </a:lnSpc>
            <a:spcBef>
              <a:spcPct val="0"/>
            </a:spcBef>
            <a:spcAft>
              <a:spcPct val="20000"/>
            </a:spcAft>
            <a:buChar char="•"/>
          </a:pPr>
          <a:r>
            <a:rPr lang="en-US" sz="1600" kern="1200"/>
            <a:t>companies were not ready </a:t>
          </a:r>
        </a:p>
        <a:p>
          <a:pPr marL="171450" lvl="1" indent="-171450" algn="l" defTabSz="711200">
            <a:lnSpc>
              <a:spcPct val="90000"/>
            </a:lnSpc>
            <a:spcBef>
              <a:spcPct val="0"/>
            </a:spcBef>
            <a:spcAft>
              <a:spcPct val="20000"/>
            </a:spcAft>
            <a:buChar char="•"/>
          </a:pPr>
          <a:r>
            <a:rPr lang="en-US" sz="1600" kern="1200"/>
            <a:t>This fact drove a new approach with MDM management of devices</a:t>
          </a:r>
        </a:p>
        <a:p>
          <a:pPr marL="171450" lvl="1" indent="-171450" algn="l" defTabSz="711200">
            <a:lnSpc>
              <a:spcPct val="90000"/>
            </a:lnSpc>
            <a:spcBef>
              <a:spcPct val="0"/>
            </a:spcBef>
            <a:spcAft>
              <a:spcPct val="20000"/>
            </a:spcAft>
            <a:buChar char="•"/>
          </a:pPr>
          <a:r>
            <a:rPr lang="en-US" sz="1600" kern="1200"/>
            <a:t>Microsoft Intune emerged as the perfect match for this new way of working</a:t>
          </a:r>
        </a:p>
      </dsp:txBody>
      <dsp:txXfrm>
        <a:off x="0" y="2533284"/>
        <a:ext cx="6172199" cy="132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BC863-71D7-4170-9B84-1B28D3D83407}">
      <dsp:nvSpPr>
        <dsp:cNvPr id="0" name=""/>
        <dsp:cNvSpPr/>
      </dsp:nvSpPr>
      <dsp:spPr>
        <a:xfrm>
          <a:off x="829536" y="564"/>
          <a:ext cx="4219439" cy="25316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kern="1200"/>
            <a:t>Configuration Service Provider</a:t>
          </a:r>
          <a:r>
            <a:rPr lang="en-US" sz="3700" kern="1200"/>
            <a:t> (</a:t>
          </a:r>
          <a:r>
            <a:rPr lang="en-US" sz="3700" b="1" kern="1200"/>
            <a:t>CSP</a:t>
          </a:r>
          <a:r>
            <a:rPr lang="en-US" sz="3700" kern="1200"/>
            <a:t>)</a:t>
          </a:r>
          <a:r>
            <a:rPr lang="en-US" sz="3700" b="1" kern="1200"/>
            <a:t> </a:t>
          </a:r>
          <a:endParaRPr lang="en-US" sz="3700" kern="1200"/>
        </a:p>
      </dsp:txBody>
      <dsp:txXfrm>
        <a:off x="829536" y="564"/>
        <a:ext cx="4219439" cy="2531663"/>
      </dsp:txXfrm>
    </dsp:sp>
    <dsp:sp modelId="{EAF38614-9DF4-4CBC-B0E0-A48D2323277D}">
      <dsp:nvSpPr>
        <dsp:cNvPr id="0" name=""/>
        <dsp:cNvSpPr/>
      </dsp:nvSpPr>
      <dsp:spPr>
        <a:xfrm>
          <a:off x="829536" y="2954171"/>
          <a:ext cx="4219439" cy="253166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kern="1200"/>
            <a:t>Open Mobile Alliance Device Management</a:t>
          </a:r>
          <a:r>
            <a:rPr lang="en-US" sz="3700" kern="1200"/>
            <a:t> (</a:t>
          </a:r>
          <a:r>
            <a:rPr lang="en-US" sz="3700" b="1" kern="1200"/>
            <a:t>OMA DM</a:t>
          </a:r>
          <a:r>
            <a:rPr lang="en-US" sz="3700" kern="1200"/>
            <a:t>). </a:t>
          </a:r>
        </a:p>
      </dsp:txBody>
      <dsp:txXfrm>
        <a:off x="829536" y="2954171"/>
        <a:ext cx="4219439" cy="25316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D5C6-9C7E-4DB9-9EDF-ECFB280A2DE9}">
      <dsp:nvSpPr>
        <dsp:cNvPr id="0" name=""/>
        <dsp:cNvSpPr/>
      </dsp:nvSpPr>
      <dsp:spPr>
        <a:xfrm>
          <a:off x="1424" y="853075"/>
          <a:ext cx="1389199" cy="54408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Disparity</a:t>
          </a:r>
        </a:p>
      </dsp:txBody>
      <dsp:txXfrm>
        <a:off x="1424" y="853075"/>
        <a:ext cx="1389199" cy="544084"/>
      </dsp:txXfrm>
    </dsp:sp>
    <dsp:sp modelId="{BFC7BC00-E83A-4E0E-B65A-E78ADACC1834}">
      <dsp:nvSpPr>
        <dsp:cNvPr id="0" name=""/>
        <dsp:cNvSpPr/>
      </dsp:nvSpPr>
      <dsp:spPr>
        <a:xfrm>
          <a:off x="1424" y="1397159"/>
          <a:ext cx="1389199" cy="172935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configured at the device level</a:t>
          </a:r>
        </a:p>
        <a:p>
          <a:pPr marL="114300" lvl="1" indent="-114300" algn="l" defTabSz="666750">
            <a:lnSpc>
              <a:spcPct val="90000"/>
            </a:lnSpc>
            <a:spcBef>
              <a:spcPct val="0"/>
            </a:spcBef>
            <a:spcAft>
              <a:spcPct val="15000"/>
            </a:spcAft>
            <a:buChar char="•"/>
          </a:pPr>
          <a:r>
            <a:rPr lang="en-US" sz="1500" kern="1200"/>
            <a:t>other policies can be configured at the user level</a:t>
          </a:r>
        </a:p>
      </dsp:txBody>
      <dsp:txXfrm>
        <a:off x="1424" y="1397159"/>
        <a:ext cx="1389199" cy="1729350"/>
      </dsp:txXfrm>
    </dsp:sp>
    <dsp:sp modelId="{D3693760-5E3D-4CC3-BD16-55B659F5AE2A}">
      <dsp:nvSpPr>
        <dsp:cNvPr id="0" name=""/>
        <dsp:cNvSpPr/>
      </dsp:nvSpPr>
      <dsp:spPr>
        <a:xfrm>
          <a:off x="1585112" y="853075"/>
          <a:ext cx="1389199" cy="54408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Device-level policies</a:t>
          </a:r>
        </a:p>
      </dsp:txBody>
      <dsp:txXfrm>
        <a:off x="1585112" y="853075"/>
        <a:ext cx="1389199" cy="544084"/>
      </dsp:txXfrm>
    </dsp:sp>
    <dsp:sp modelId="{763D9B3C-8E44-4BDC-9F62-DD381826AC86}">
      <dsp:nvSpPr>
        <dsp:cNvPr id="0" name=""/>
        <dsp:cNvSpPr/>
      </dsp:nvSpPr>
      <dsp:spPr>
        <a:xfrm>
          <a:off x="1585112" y="1397159"/>
          <a:ext cx="1389199" cy="172935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Effect is independent of the user logging into the device</a:t>
          </a:r>
        </a:p>
      </dsp:txBody>
      <dsp:txXfrm>
        <a:off x="1585112" y="1397159"/>
        <a:ext cx="1389199" cy="1729350"/>
      </dsp:txXfrm>
    </dsp:sp>
    <dsp:sp modelId="{99C6F7E9-16E8-405B-AC68-5D19433C9466}">
      <dsp:nvSpPr>
        <dsp:cNvPr id="0" name=""/>
        <dsp:cNvSpPr/>
      </dsp:nvSpPr>
      <dsp:spPr>
        <a:xfrm>
          <a:off x="3168800" y="853075"/>
          <a:ext cx="1389199" cy="544084"/>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user-level policies </a:t>
          </a:r>
        </a:p>
      </dsp:txBody>
      <dsp:txXfrm>
        <a:off x="3168800" y="853075"/>
        <a:ext cx="1389199" cy="544084"/>
      </dsp:txXfrm>
    </dsp:sp>
    <dsp:sp modelId="{591A9A54-1390-4B8E-BE9F-C99BA6DF1BDA}">
      <dsp:nvSpPr>
        <dsp:cNvPr id="0" name=""/>
        <dsp:cNvSpPr/>
      </dsp:nvSpPr>
      <dsp:spPr>
        <a:xfrm>
          <a:off x="3168800" y="1397159"/>
          <a:ext cx="1389199" cy="172935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Effect dependent on the user logging into the device</a:t>
          </a:r>
        </a:p>
      </dsp:txBody>
      <dsp:txXfrm>
        <a:off x="3168800" y="1397159"/>
        <a:ext cx="1389199" cy="1729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DAD26-3684-42E5-85AC-F8580E87937B}">
      <dsp:nvSpPr>
        <dsp:cNvPr id="0" name=""/>
        <dsp:cNvSpPr/>
      </dsp:nvSpPr>
      <dsp:spPr>
        <a:xfrm>
          <a:off x="0" y="175023"/>
          <a:ext cx="10509503" cy="12331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./User/Vendor/MSFT/Policy/Config/AreaName/PolicyName to configure the policy</a:t>
          </a:r>
        </a:p>
      </dsp:txBody>
      <dsp:txXfrm>
        <a:off x="60199" y="235222"/>
        <a:ext cx="10389105" cy="1112781"/>
      </dsp:txXfrm>
    </dsp:sp>
    <dsp:sp modelId="{68502EA2-51EC-467F-BECF-79A57E5F0C5E}">
      <dsp:nvSpPr>
        <dsp:cNvPr id="0" name=""/>
        <dsp:cNvSpPr/>
      </dsp:nvSpPr>
      <dsp:spPr>
        <a:xfrm>
          <a:off x="0" y="1497483"/>
          <a:ext cx="10509503" cy="12331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./User/Vendor/MSFT/Policy/Result/AreaName/PolicyName to get the result</a:t>
          </a:r>
        </a:p>
      </dsp:txBody>
      <dsp:txXfrm>
        <a:off x="60199" y="1557682"/>
        <a:ext cx="10389105" cy="1112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DAD26-3684-42E5-85AC-F8580E87937B}">
      <dsp:nvSpPr>
        <dsp:cNvPr id="0" name=""/>
        <dsp:cNvSpPr/>
      </dsp:nvSpPr>
      <dsp:spPr>
        <a:xfrm>
          <a:off x="0" y="518787"/>
          <a:ext cx="10509503" cy="10342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Consolas" panose="020B0609020204030204" pitchFamily="49" charset="0"/>
              <a:ea typeface="SimSun" panose="02010600030101010101" pitchFamily="2" charset="-122"/>
              <a:cs typeface="Times New Roman" panose="02020603050405020304" pitchFamily="18" charset="0"/>
            </a:rPr>
            <a:t>./Device/Vendor/MSFT/Policy/Config/</a:t>
          </a:r>
          <a:r>
            <a:rPr lang="en-US" sz="2600" kern="1200" dirty="0" err="1">
              <a:latin typeface="Consolas" panose="020B0609020204030204" pitchFamily="49" charset="0"/>
              <a:ea typeface="SimSun" panose="02010600030101010101" pitchFamily="2" charset="-122"/>
              <a:cs typeface="Times New Roman" panose="02020603050405020304" pitchFamily="18" charset="0"/>
            </a:rPr>
            <a:t>AreaName</a:t>
          </a:r>
          <a:r>
            <a:rPr lang="en-US" sz="2600" kern="1200" dirty="0">
              <a:latin typeface="Consolas" panose="020B0609020204030204" pitchFamily="49" charset="0"/>
              <a:ea typeface="SimSun" panose="02010600030101010101" pitchFamily="2" charset="-122"/>
              <a:cs typeface="Times New Roman" panose="02020603050405020304" pitchFamily="18" charset="0"/>
            </a:rPr>
            <a:t>/</a:t>
          </a:r>
          <a:r>
            <a:rPr lang="en-US" sz="2600" kern="1200" dirty="0" err="1">
              <a:latin typeface="Consolas" panose="020B0609020204030204" pitchFamily="49" charset="0"/>
              <a:ea typeface="SimSun" panose="02010600030101010101" pitchFamily="2" charset="-122"/>
              <a:cs typeface="Times New Roman" panose="02020603050405020304" pitchFamily="18" charset="0"/>
            </a:rPr>
            <a:t>PolicyName</a:t>
          </a:r>
          <a:r>
            <a:rPr lang="en-US" sz="2600" kern="1200" dirty="0">
              <a:latin typeface="Calibri" panose="020F0502020204030204" pitchFamily="34" charset="0"/>
              <a:ea typeface="Times New Roman" panose="02020603050405020304" pitchFamily="18" charset="0"/>
              <a:cs typeface="Times New Roman" panose="02020603050405020304" pitchFamily="18" charset="0"/>
            </a:rPr>
            <a:t> to configure the policy</a:t>
          </a:r>
          <a:endParaRPr lang="en-US" sz="2600" kern="1200" dirty="0"/>
        </a:p>
      </dsp:txBody>
      <dsp:txXfrm>
        <a:off x="50489" y="569276"/>
        <a:ext cx="10408525" cy="9333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985A4-FE28-44BA-8D2A-D4060C412082}"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7E2D1-F99B-45CE-904A-18A9918601D3}" type="slidenum">
              <a:rPr lang="en-US" smtClean="0"/>
              <a:t>‹#›</a:t>
            </a:fld>
            <a:endParaRPr lang="en-US"/>
          </a:p>
        </p:txBody>
      </p:sp>
    </p:spTree>
    <p:extLst>
      <p:ext uri="{BB962C8B-B14F-4D97-AF65-F5344CB8AC3E}">
        <p14:creationId xmlns:p14="http://schemas.microsoft.com/office/powerpoint/2010/main" val="1043571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windows/client-management/mdm/policy-configuration-service-provider#policies-supported-by-group-policy-and-admx-backed-policie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emo.wd.microsoft.com/"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Calibri" panose="020F0502020204030204" pitchFamily="34" charset="0"/>
              </a:rPr>
              <a:t>In this chapter, you will get a clear understanding of deploying and updating Windows 10 Enterprise with Microsoft Endpoint Manager's Intune for different cloud PC and physical PC Microsoft Endpoint Manager-managed endpoint scenarios. You'll learn about the different deployment methodologies and other features that you can use to provide Windows updates and management at the enterprise level.</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2</a:t>
            </a:fld>
            <a:endParaRPr lang="en-US"/>
          </a:p>
        </p:txBody>
      </p:sp>
    </p:spTree>
    <p:extLst>
      <p:ext uri="{BB962C8B-B14F-4D97-AF65-F5344CB8AC3E}">
        <p14:creationId xmlns:p14="http://schemas.microsoft.com/office/powerpoint/2010/main" val="1838605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1000"/>
              </a:spcAft>
            </a:pPr>
            <a:r>
              <a:rPr lang="en-US" sz="1200" i="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38: Windows update release rings</a:t>
            </a:r>
          </a:p>
          <a:p>
            <a:pPr marL="0" marR="0">
              <a:lnSpc>
                <a:spcPct val="107000"/>
              </a:lnSpc>
              <a:spcBef>
                <a:spcPts val="0"/>
              </a:spcBef>
              <a:spcAft>
                <a:spcPts val="800"/>
              </a:spcAft>
            </a:pPr>
            <a:r>
              <a:rPr lang="en-US" dirty="0">
                <a:effectLst/>
              </a:rPr>
              <a:t>This deferral can be used to allow time to validate deployments as and when they are pushed to devices.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Deferrals work by allowing you to specify the number of days after an update is released before it is offered to a device. In this way, you can create a ring deployment with different deferral days for the following:</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Pilot group</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Production ring 1</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Production ring 2</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Broad deployment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update release rings are visualized in the following diagram to help you understand the order better: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When moving to servicing-based Windows updates, you need controlled ways of rolling out updates to representative groups of devices. Deployment rings in Windows 10 are similar to the deployment groups most organizations have been using in the past with other deployment tools; deployment rings are simply a method to separate groups of machines into a controlled deployment timeline.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 can create as many deployment rings as you need and assign them to device groups. You assign policies for Windows 10 update rings and Windows 10 feature updates to groups of devices.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 can set a feature update deferral period of 365 days; the device will not install a feature update that has been released for less than 365 days. This is not a great option if you want to be 100% in control of the feature updates that are being installed on your corporate devices or if you want to skip feature updates and only apply them once a year to your corporate devices.</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13</a:t>
            </a:fld>
            <a:endParaRPr lang="en-US"/>
          </a:p>
        </p:txBody>
      </p:sp>
    </p:spTree>
    <p:extLst>
      <p:ext uri="{BB962C8B-B14F-4D97-AF65-F5344CB8AC3E}">
        <p14:creationId xmlns:p14="http://schemas.microsoft.com/office/powerpoint/2010/main" val="606815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Safeguard holds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Safeguard holds prevent a Windows 10 device with a known issue from being offered a new feature update. Microsoft renews the offer once a fix is found and verified. Microsoft uses safeguard holds to ensure customers have a successful experience as their device moves to a new version of Windows 10.</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time a specific Windows 10 device or hardware model has safeguard holds varies depending on the time required to investigate and fix an issue. During this time, Microsoft works diligently to procure, develop, and validate a fix and then offer it to affected devices. Microsoft monitors quality and compatibility data to confirm that a fix is complete before releasing the safeguard hold. Once Microsoft removes the safeguard hold, Windows Update will automatically resume offering the Windows feature that was on the safeguard hold. A safeguard hold is not the same as an IT administrator leveraged pause in a Windows Update for Business deployment ring.</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aim of safeguards is to protect the device and user from a failed or poor upgrade experience.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When using Windows Update for Business and a device has a safeguard hold, the end user will see this message in the Windows Update part of the local settings app on the Windows 10 device: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Figure   – Feature update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there is a reason for safeguard holds, it is not recommended to manually attempt to upgrade Windows until the issue that is causing the safeguard hold is resolved.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When using Windows Update for Business and a device has a safeguard hold, the end user will see this message in the Windows Update part of the local settings app on the Windows 10 device: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Figure   – Feature update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there is a reason for safeguard holds, it is not recommended to manually attempt to upgrade Windows until the issue that is causing the safeguard hold is resolved.</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14</a:t>
            </a:fld>
            <a:endParaRPr lang="en-US"/>
          </a:p>
        </p:txBody>
      </p:sp>
    </p:spTree>
    <p:extLst>
      <p:ext uri="{BB962C8B-B14F-4D97-AF65-F5344CB8AC3E}">
        <p14:creationId xmlns:p14="http://schemas.microsoft.com/office/powerpoint/2010/main" val="3131869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Chapter Overview</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chapter will learn how policy management from Microsoft Intune is different from Group Policy Object (GPO) and the different policy options to customize and secure your Windows 10/11 Enterprise desktops in your environment. This chapter will be very broad in terms of content, but it will give you the basic information to understand how policy management works between Windows and Microsoft Intune. We have divided policy management into three chapters in this book; following this first one, Chapter 10, Advanced Policy Management, deals with advanced policy management with different scenarios, and Chapter 11, Office Policy Management, is about office policy management from the office cloud policy service.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this chapter, we'll cover the following topics: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Policy management</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What is a Content Security Policy (CSP) policy?</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Push Notification Services (WNS)</a:t>
            </a:r>
          </a:p>
          <a:p>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Getting started with policy design...</a:t>
            </a:r>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16</a:t>
            </a:fld>
            <a:endParaRPr lang="en-US"/>
          </a:p>
        </p:txBody>
      </p:sp>
    </p:spTree>
    <p:extLst>
      <p:ext uri="{BB962C8B-B14F-4D97-AF65-F5344CB8AC3E}">
        <p14:creationId xmlns:p14="http://schemas.microsoft.com/office/powerpoint/2010/main" val="3465132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Policy management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Using Microsoft Endpoint Manager – Intune to manage your Windows 10/11 Enterprise desktops is all about standardizing and simplifying the management layer of your environment. As explained in the previous chapter, everything is centered around layering your configuration sets (and applications) separately for the guest OS to remove the need to create custom images that include these things from the get-go.</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Policy management within Microsoft Endpoint Manager – Intune makes it possible to configure the following options from within the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Devices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menu:</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342900" marR="0" lvl="0" indent="-342900">
              <a:lnSpc>
                <a:spcPct val="107000"/>
              </a:lnSpc>
              <a:spcBef>
                <a:spcPts val="0"/>
              </a:spcBef>
              <a:spcAft>
                <a:spcPts val="0"/>
              </a:spcAft>
              <a:buFont typeface="Wingdings" panose="05000000000000000000" pitchFamily="2" charset="2"/>
              <a:buChar char=""/>
            </a:pP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Compliance policies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Conditional access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Configuration profiles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Settings catalog</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Scripts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Group policy analytics (preview)</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Enrollment restrictions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Policy sets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Group policy management has been around for over 20 years and has been a way to configure the behavior of a group of users or computers in a domain. This is still possible with an on-premises domain today, but if you want to start modernizing your policy and settings management, you should start looking at Microsoft Intune and the feature set it provides for policy management. There are some disadvantages associated with using GPO, one of these being that it requires a line of sight to a domain controller. Another is that GPO is fire-and-forget, but what do we mean by this? A GPO is assigned to a specific group of users and devices, and they are applied when a device is connecting to a domain controller on a regular basis. There is no reporting back to the domain controller if the device received and applied the policy correctly, if no domain controller can be contacted, or if no new or changed policies are applied.</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17</a:t>
            </a:fld>
            <a:endParaRPr lang="en-US"/>
          </a:p>
        </p:txBody>
      </p:sp>
    </p:spTree>
    <p:extLst>
      <p:ext uri="{BB962C8B-B14F-4D97-AF65-F5344CB8AC3E}">
        <p14:creationId xmlns:p14="http://schemas.microsoft.com/office/powerpoint/2010/main" val="109431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Sometimes, due to misconfiguration, a Windows device can contact a domain controller far away on the internal network with very slow connectivity, which can result in very long boot and sign-in times. Many of these issues can be avoided with a pure cloud-joined and managed device.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With COVID-19 hitting the world at the beginning of 2020, many companies were forced to have their employees work from home, something that many companies were not ready for. This also drove a new approach with MDM management of devices from the cloud. Microsoft Intune is a perfect match for this new way of working, as it just requires internet connectivity following the initial onboarding into Microsoft Intune.</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18</a:t>
            </a:fld>
            <a:endParaRPr lang="en-US"/>
          </a:p>
        </p:txBody>
      </p:sp>
    </p:spTree>
    <p:extLst>
      <p:ext uri="{BB962C8B-B14F-4D97-AF65-F5344CB8AC3E}">
        <p14:creationId xmlns:p14="http://schemas.microsoft.com/office/powerpoint/2010/main" val="1387022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chapter, we will focus on pure cloud management of Azure Active Directory Windows 10 devices, but the same will also apply to hybrid domain-joined devices that are managed from Microsoft Intune, also in a co-managed state. One important thing to note here is that GPO and MDM settings management is on the identity layer, either users or devices, whereas co-management between Microsoft Intune and </a:t>
            </a:r>
            <a:r>
              <a:rPr lang="en-US" sz="1800" b="1" dirty="0">
                <a:effectLst/>
                <a:latin typeface="Helvetica" panose="020B0604020202020204" pitchFamily="34" charset="0"/>
                <a:ea typeface="Times New Roman" panose="02020603050405020304" pitchFamily="18" charset="0"/>
                <a:cs typeface="Times New Roman" panose="02020603050405020304" pitchFamily="18" charset="0"/>
              </a:rPr>
              <a:t>System Center Configuration Manager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b="1" dirty="0">
                <a:effectLst/>
                <a:latin typeface="Helvetica" panose="020B0604020202020204" pitchFamily="34" charset="0"/>
                <a:ea typeface="Times New Roman" panose="02020603050405020304" pitchFamily="18" charset="0"/>
                <a:cs typeface="Times New Roman" panose="02020603050405020304" pitchFamily="18" charset="0"/>
              </a:rPr>
              <a:t>SCCM</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is on the management plane.</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First, we need to look back at traditional Windows management, where all Windows devices were on-premises in the office, in production, or with end users working at home with VPN. Modern policy management is still an option on those devices if they are hybrid-joined to Azure Active Directory. The best option moving forward with new devices is pure Azure Active Directory joined and onboarded with Windows Autopilot. What we are covering in this chapter covers both scenarios. This book is dedicated to cloud management, and certain scenarios do not apply to a hybrid-joined device, so you need to make some decisions to go to Azure AD-joined devices to get the best end user experience. Start small, start with a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Proof of Concept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POC</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showcase the benefits of modern policy management. A best practice approach is to block on-premises devices in your POC from getting GPOs from the local Active Directory; otherwise, you can end up in a situation where you are not 100% sure where the settings are being applied from.</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19</a:t>
            </a:fld>
            <a:endParaRPr lang="en-US"/>
          </a:p>
        </p:txBody>
      </p:sp>
    </p:spTree>
    <p:extLst>
      <p:ext uri="{BB962C8B-B14F-4D97-AF65-F5344CB8AC3E}">
        <p14:creationId xmlns:p14="http://schemas.microsoft.com/office/powerpoint/2010/main" val="530970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First, we need to look back at traditional Windows management, where all Windows devices were on-premises in the office, in production, or with end users working at home with VPN. Modern policy management is still an option on those devices if they are hybrid-joined to Azure Active Directory. The best option moving forward with new devices is pure Azure Active Directory joined and onboarded with Windows Autopilot. What we are covering in this chapter covers both scenarios. This book is dedicated to cloud management, and certain scenarios do not apply to a hybrid-joined device, so you need to make some decisions to go to Azure AD-joined devices to get the best end user experience. Start small, start with a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Proof of Concept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POC</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showcase the benefits of modern policy management. A best practice approach is to block on-premises devices in your POC from getting GPOs from the local Active Directory; otherwise, you can end up in a situation where you are not 100% sure where the settings are being applied from.</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Configuration Service Provider</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CSP</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is an interface for reading, setting, modifying, or deleting configuration settings on the device. These settings map to registry keys or files. Some CSPs support WAP format, some support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SyncML</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some support </a:t>
            </a:r>
            <a:r>
              <a:rPr lang="en-US" sz="1200" dirty="0">
                <a:effectLst/>
                <a:latin typeface="MS Gothic" panose="020B0609070205080204" pitchFamily="49" charset="-128"/>
                <a:ea typeface="Times New Roman" panose="02020603050405020304" pitchFamily="18" charset="0"/>
                <a:cs typeface="MS Gothic" panose="020B0609070205080204" pitchFamily="49" charset="-128"/>
              </a:rPr>
              <a:t>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both.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SyncML</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is only used over the air for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Open Mobile Alliance Device Management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OMA DM</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On the other hand, WAP can be used over the air for OMA client provisioning, or it can be included in the phone image as a </a:t>
            </a:r>
            <a:r>
              <a:rPr lang="en-US" sz="120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200" dirty="0" err="1">
                <a:effectLst/>
                <a:latin typeface="Consolas" panose="020B0609020204030204" pitchFamily="49" charset="0"/>
                <a:ea typeface="Times New Roman" panose="02020603050405020304" pitchFamily="18" charset="0"/>
                <a:cs typeface="Times New Roman" panose="02020603050405020304" pitchFamily="18" charset="0"/>
              </a:rPr>
              <a:t>provxml</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file that is installed during boot.</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20</a:t>
            </a:fld>
            <a:endParaRPr lang="en-US"/>
          </a:p>
        </p:txBody>
      </p:sp>
    </p:spTree>
    <p:extLst>
      <p:ext uri="{BB962C8B-B14F-4D97-AF65-F5344CB8AC3E}">
        <p14:creationId xmlns:p14="http://schemas.microsoft.com/office/powerpoint/2010/main" val="3451597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What is a CSP policy?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Some policies can only be configured at the device level, whereas other policies can be configured at the user level. This means that device-level policies will have an effect independent of the user logging into the device, whereas user-level policies will have an effect depending on the user logging into the device.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User scope is where the policy only applies to the user who logs into the device, and the policy can vary depending on who is logging on to the device. The following is an example of what the CSP tree looks like when configuring a user policy:</a:t>
            </a:r>
          </a:p>
          <a:p>
            <a:pPr marL="762000" marR="0">
              <a:lnSpc>
                <a:spcPct val="107000"/>
              </a:lnSpc>
              <a:spcBef>
                <a:spcPts val="0"/>
              </a:spcBef>
              <a:spcAft>
                <a:spcPts val="800"/>
              </a:spcAft>
            </a:pPr>
            <a:r>
              <a:rPr lang="en-US" sz="1200" dirty="0">
                <a:effectLst/>
                <a:latin typeface="Consolas" panose="020B0609020204030204" pitchFamily="49" charset="0"/>
                <a:ea typeface="SimSun" panose="02010600030101010101" pitchFamily="2" charset="-122"/>
                <a:cs typeface="Times New Roman" panose="02020603050405020304" pitchFamily="18" charset="0"/>
              </a:rPr>
              <a:t>./User/Vendor/MSFT/Policy/Config/</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AreaName</a:t>
            </a:r>
            <a:r>
              <a:rPr lang="en-US" sz="1200" dirty="0">
                <a:effectLst/>
                <a:latin typeface="Consolas" panose="020B0609020204030204" pitchFamily="49" charset="0"/>
                <a:ea typeface="SimSun" panose="02010600030101010101" pitchFamily="2" charset="-122"/>
                <a:cs typeface="Times New Roman" panose="02020603050405020304" pitchFamily="18" charset="0"/>
              </a:rPr>
              <a: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PolicyName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to configure the policy</a:t>
            </a:r>
          </a:p>
          <a:p>
            <a:pPr marL="762000" marR="0">
              <a:lnSpc>
                <a:spcPct val="107000"/>
              </a:lnSpc>
              <a:spcBef>
                <a:spcPts val="0"/>
              </a:spcBef>
              <a:spcAft>
                <a:spcPts val="800"/>
              </a:spcAft>
            </a:pPr>
            <a:r>
              <a:rPr lang="en-US" sz="1200" dirty="0">
                <a:effectLst/>
                <a:latin typeface="Consolas" panose="020B0609020204030204" pitchFamily="49" charset="0"/>
                <a:ea typeface="SimSun" panose="02010600030101010101" pitchFamily="2" charset="-122"/>
                <a:cs typeface="Times New Roman" panose="02020603050405020304" pitchFamily="18" charset="0"/>
              </a:rPr>
              <a:t>./User/Vendor/MSFT/Policy/Result/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AreaName</a:t>
            </a:r>
            <a:r>
              <a:rPr lang="en-US" sz="1200" dirty="0">
                <a:effectLst/>
                <a:latin typeface="Consolas" panose="020B0609020204030204" pitchFamily="49" charset="0"/>
                <a:ea typeface="SimSun" panose="02010600030101010101" pitchFamily="2" charset="-122"/>
                <a:cs typeface="Times New Roman" panose="02020603050405020304" pitchFamily="18" charset="0"/>
              </a:rPr>
              <a: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PolicyName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to get the result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Device scope is where the policy only applies to the device itself, regardless of the user who logs into the device. The following is an example of what the CSP tree looks like when configuring a device policy:</a:t>
            </a:r>
          </a:p>
          <a:p>
            <a:pPr marL="762000" marR="0">
              <a:lnSpc>
                <a:spcPct val="107000"/>
              </a:lnSpc>
              <a:spcBef>
                <a:spcPts val="0"/>
              </a:spcBef>
              <a:spcAft>
                <a:spcPts val="800"/>
              </a:spcAft>
            </a:pPr>
            <a:r>
              <a:rPr lang="en-US" sz="1200" dirty="0">
                <a:effectLst/>
                <a:latin typeface="Consolas" panose="020B0609020204030204" pitchFamily="49" charset="0"/>
                <a:ea typeface="SimSun" panose="02010600030101010101" pitchFamily="2" charset="-122"/>
                <a:cs typeface="Times New Roman" panose="02020603050405020304" pitchFamily="18" charset="0"/>
              </a:rPr>
              <a:t>./Device/Vendor/MSFT/Policy/Config/</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AreaName</a:t>
            </a:r>
            <a:r>
              <a:rPr lang="en-US" sz="1200" dirty="0">
                <a:effectLst/>
                <a:latin typeface="Consolas" panose="020B0609020204030204" pitchFamily="49" charset="0"/>
                <a:ea typeface="SimSun" panose="02010600030101010101" pitchFamily="2" charset="-122"/>
                <a:cs typeface="Times New Roman" panose="02020603050405020304" pitchFamily="18" charset="0"/>
              </a:rPr>
              <a: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PolicyName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to configure the policy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biggest difference between a GPO and a CSP policy is that a CSP policy has a result channel as well, so every setting that is being configured in the device will report back to the MDM system – in this case, Microsoft Intune.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we take a closer look at the policy structure, it looks like the Windows registry is arranged in a tree structure:</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21</a:t>
            </a:fld>
            <a:endParaRPr lang="en-US"/>
          </a:p>
        </p:txBody>
      </p:sp>
    </p:spTree>
    <p:extLst>
      <p:ext uri="{BB962C8B-B14F-4D97-AF65-F5344CB8AC3E}">
        <p14:creationId xmlns:p14="http://schemas.microsoft.com/office/powerpoint/2010/main" val="2561987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By using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ADMXInstall</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you can add ADMX-backed policies for those Win32 or Desktop Bridge apps that have been added between OS releases. ADMX-backed policies are ingested in your device by using the CSP policy URI: </a:t>
            </a:r>
            <a:r>
              <a:rPr lang="en-US" sz="1200" dirty="0">
                <a:effectLst/>
                <a:latin typeface="Consolas" panose="020B0609020204030204" pitchFamily="49" charset="0"/>
                <a:ea typeface="SimSun" panose="02010600030101010101" pitchFamily="2" charset="-122"/>
                <a:cs typeface="Times New Roman" panose="02020603050405020304" pitchFamily="18" charset="0"/>
              </a:rPr>
              <a:t>./Vendor/MSFT/Policy/</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ConfigOperations</a:t>
            </a:r>
            <a:r>
              <a:rPr lang="en-US" sz="1200" dirty="0">
                <a:effectLst/>
                <a:latin typeface="Consolas" panose="020B0609020204030204" pitchFamily="49" charset="0"/>
                <a:ea typeface="SimSun" panose="02010600030101010101" pitchFamily="2" charset="-122"/>
                <a:cs typeface="Times New Roman" panose="02020603050405020304" pitchFamily="18" charset="0"/>
              </a:rPr>
              <a: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ADMXInstall</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OMA-URI string needs to go into the CSP policy URI:</a:t>
            </a:r>
          </a:p>
          <a:p>
            <a:pPr marL="0" marR="0">
              <a:lnSpc>
                <a:spcPct val="107000"/>
              </a:lnSpc>
              <a:spcBef>
                <a:spcPts val="0"/>
              </a:spcBef>
              <a:spcAft>
                <a:spcPts val="800"/>
              </a:spcAft>
            </a:pPr>
            <a:r>
              <a:rPr lang="en-US" sz="1200" dirty="0">
                <a:effectLst/>
                <a:latin typeface="Consolas" panose="020B0609020204030204" pitchFamily="49" charset="0"/>
                <a:ea typeface="SimSun" panose="02010600030101010101" pitchFamily="2" charset="-122"/>
                <a:cs typeface="Times New Roman" panose="02020603050405020304" pitchFamily="18" charset="0"/>
              </a:rPr>
              <a:t>./Vendor/MSFT/Policy/</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ConfigOperations</a:t>
            </a:r>
            <a:r>
              <a:rPr lang="en-US" sz="1200" dirty="0">
                <a:effectLst/>
                <a:latin typeface="Consolas" panose="020B0609020204030204" pitchFamily="49" charset="0"/>
                <a:ea typeface="SimSun" panose="02010600030101010101" pitchFamily="2" charset="-122"/>
                <a:cs typeface="Times New Roman" panose="02020603050405020304" pitchFamily="18" charset="0"/>
              </a:rPr>
              <a: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ADMXInstall</a:t>
            </a:r>
            <a:r>
              <a:rPr lang="en-US" sz="1200" dirty="0">
                <a:effectLst/>
                <a:latin typeface="Consolas" panose="020B0609020204030204" pitchFamily="49" charset="0"/>
                <a:ea typeface="SimSun" panose="02010600030101010101" pitchFamily="2" charset="-122"/>
                <a:cs typeface="Times New Roman" panose="02020603050405020304" pitchFamily="18" charset="0"/>
              </a:rPr>
              <a: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Applicationname</a:t>
            </a:r>
            <a:r>
              <a:rPr lang="en-US" sz="1200" dirty="0">
                <a:effectLst/>
                <a:latin typeface="Consolas" panose="020B0609020204030204" pitchFamily="49" charset="0"/>
                <a:ea typeface="SimSun" panose="02010600030101010101" pitchFamily="2" charset="-122"/>
                <a:cs typeface="Times New Roman" panose="02020603050405020304" pitchFamily="18" charset="0"/>
              </a:rPr>
              <a:t>/Policy/</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ADMXFileName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a:lnSpc>
                <a:spcPct val="107000"/>
              </a:lnSpc>
              <a:spcBef>
                <a:spcPts val="0"/>
              </a:spcBef>
              <a:spcAft>
                <a:spcPts val="800"/>
              </a:spcAft>
            </a:pPr>
            <a:r>
              <a:rPr lang="en-US" sz="1200" dirty="0">
                <a:effectLst/>
                <a:latin typeface="Consolas" panose="020B0609020204030204" pitchFamily="49" charset="0"/>
                <a:ea typeface="SimSun" panose="02010600030101010101" pitchFamily="2" charset="-122"/>
                <a:cs typeface="Times New Roman" panose="02020603050405020304" pitchFamily="18" charset="0"/>
              </a:rPr>
              <a:t>./Vendor/MSFT/Policy/Config/</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remains the same for all machine policies that you are deploying to the device.</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err="1">
                <a:effectLst/>
                <a:latin typeface="Consolas" panose="020B0609020204030204" pitchFamily="49" charset="0"/>
                <a:ea typeface="SimSun" panose="02010600030101010101" pitchFamily="2" charset="-122"/>
                <a:cs typeface="Times New Roman" panose="02020603050405020304" pitchFamily="18" charset="0"/>
              </a:rPr>
              <a:t>Applicationname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ADMXFileName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are user-defined. In this case, </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Applicationname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is </a:t>
            </a:r>
            <a:r>
              <a:rPr lang="en-US" sz="1200" dirty="0">
                <a:effectLst/>
                <a:latin typeface="Consolas" panose="020B0609020204030204" pitchFamily="49" charset="0"/>
                <a:ea typeface="SimSun" panose="02010600030101010101" pitchFamily="2" charset="-122"/>
                <a:cs typeface="Times New Roman" panose="02020603050405020304" pitchFamily="18" charset="0"/>
              </a:rPr>
              <a:t>App1</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and you can use the same name as </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ADMXFileName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Just remember that </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ADMXFileName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needs to be unique, which means you cannot deploy two ADMX files with the same name on a device.</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24</a:t>
            </a:fld>
            <a:endParaRPr lang="en-US"/>
          </a:p>
        </p:txBody>
      </p:sp>
    </p:spTree>
    <p:extLst>
      <p:ext uri="{BB962C8B-B14F-4D97-AF65-F5344CB8AC3E}">
        <p14:creationId xmlns:p14="http://schemas.microsoft.com/office/powerpoint/2010/main" val="1661416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Then, if you take a closer look at the registry, the first place where they are written is </a:t>
            </a:r>
            <a:r>
              <a:rPr lang="en-US" sz="1200" dirty="0">
                <a:effectLst/>
                <a:latin typeface="Consolas" panose="020B0609020204030204" pitchFamily="49" charset="0"/>
                <a:ea typeface="SimSun" panose="02010600030101010101" pitchFamily="2" charset="-122"/>
                <a:cs typeface="Times New Roman" panose="02020603050405020304" pitchFamily="18" charset="0"/>
              </a:rPr>
              <a:t>HKLM\SOFTWARE\MICROSOFT\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PolicyManager</a:t>
            </a:r>
            <a:r>
              <a:rPr lang="en-US" sz="1200" dirty="0">
                <a:effectLst/>
                <a:latin typeface="Consolas" panose="020B0609020204030204" pitchFamily="49" charset="0"/>
                <a:ea typeface="SimSun" panose="02010600030101010101" pitchFamily="2" charset="-122"/>
                <a:cs typeface="Times New Roman" panose="02020603050405020304" pitchFamily="18" charset="0"/>
              </a:rPr>
              <a: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AdmxInstalled</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policy is always declared under a GUID and with the name you gave the policy in Microsoft Intune when you created the policy. Then, you will be able to see the naming of the policy category that you are using when creating a policy setting:</a:t>
            </a:r>
          </a:p>
          <a:p>
            <a:pPr marL="762000" marR="0">
              <a:lnSpc>
                <a:spcPct val="107000"/>
              </a:lnSpc>
              <a:spcBef>
                <a:spcPts val="0"/>
              </a:spcBef>
              <a:spcAft>
                <a:spcPts val="800"/>
              </a:spcAft>
            </a:pPr>
            <a:r>
              <a:rPr lang="en-US" sz="1200" dirty="0">
                <a:effectLst/>
                <a:latin typeface="Consolas" panose="020B0609020204030204" pitchFamily="49" charset="0"/>
                <a:ea typeface="SimSun" panose="02010600030101010101" pitchFamily="2" charset="-122"/>
                <a:cs typeface="Times New Roman" panose="02020603050405020304" pitchFamily="18" charset="0"/>
              </a:rPr>
              <a:t>HKLM\Software\Microsoft\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PolicyManager</a:t>
            </a:r>
            <a:r>
              <a:rPr lang="en-US" sz="1200" dirty="0">
                <a:effectLst/>
                <a:latin typeface="Consolas" panose="020B0609020204030204" pitchFamily="49" charset="0"/>
                <a:ea typeface="SimSun" panose="02010600030101010101" pitchFamily="2" charset="-122"/>
                <a:cs typeface="Times New Roman" panose="02020603050405020304" pitchFamily="18" charset="0"/>
              </a:rPr>
              <a: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AdmxDefault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the policy is a device policy, you will be able to see the direct results that apply to the devices in the following location: </a:t>
            </a:r>
            <a:r>
              <a:rPr lang="en-US" sz="1200" dirty="0">
                <a:effectLst/>
                <a:latin typeface="Consolas" panose="020B0609020204030204" pitchFamily="49" charset="0"/>
                <a:ea typeface="SimSun" panose="02010600030101010101" pitchFamily="2" charset="-122"/>
                <a:cs typeface="Times New Roman" panose="02020603050405020304" pitchFamily="18" charset="0"/>
              </a:rPr>
              <a:t>HKEY_LOCAL_MACHINE\SOFTWARE\Microsoft\</a:t>
            </a:r>
            <a:r>
              <a:rPr lang="en-US" sz="1200" dirty="0" err="1">
                <a:effectLst/>
                <a:latin typeface="Consolas" panose="020B0609020204030204" pitchFamily="49" charset="0"/>
                <a:ea typeface="SimSun" panose="02010600030101010101" pitchFamily="2" charset="-122"/>
                <a:cs typeface="Times New Roman" panose="02020603050405020304" pitchFamily="18" charset="0"/>
              </a:rPr>
              <a:t>PolicyManager</a:t>
            </a:r>
            <a:r>
              <a:rPr lang="en-US" sz="1200" dirty="0">
                <a:effectLst/>
                <a:latin typeface="Consolas" panose="020B0609020204030204" pitchFamily="49" charset="0"/>
                <a:ea typeface="SimSun" panose="02010600030101010101" pitchFamily="2" charset="-122"/>
                <a:cs typeface="Times New Roman" panose="02020603050405020304" pitchFamily="18" charset="0"/>
              </a:rPr>
              <a:t>\current\device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the end, all a policy does on a Windows device is set some registry keys, and it is the same with MDM policies. All the policy settings go here: </a:t>
            </a:r>
            <a:r>
              <a:rPr lang="en-US" sz="1200" dirty="0">
                <a:effectLst/>
                <a:latin typeface="Consolas" panose="020B0609020204030204" pitchFamily="49" charset="0"/>
                <a:ea typeface="SimSun" panose="02010600030101010101" pitchFamily="2" charset="-122"/>
                <a:cs typeface="Times New Roman" panose="02020603050405020304" pitchFamily="18" charset="0"/>
              </a:rPr>
              <a:t>HKEY_LOCAL_MACHINE\SOFTWARE\Policies\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MDM policies are applied when a device syncs, either from Microsoft Intune or as part of the 8-hour schedule when a Windows device is running with MDM sync on.</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25</a:t>
            </a:fld>
            <a:endParaRPr lang="en-US"/>
          </a:p>
        </p:txBody>
      </p:sp>
    </p:spTree>
    <p:extLst>
      <p:ext uri="{BB962C8B-B14F-4D97-AF65-F5344CB8AC3E}">
        <p14:creationId xmlns:p14="http://schemas.microsoft.com/office/powerpoint/2010/main" val="14577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enterprise companies today, the normal approach is to leverage OS deployment either from Microsoft Endpoint Manager Configuration Manager or Microsoft Deployment Toolkit.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Deployment Toolkit is simpler as it only requires access to a share, where the Windows 10 OS driver application is stored.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Both Configuration Manager and Deployment Toolkit often require the device to be on-premises to join the corporate Active Directory (AD) and have access to the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Preboot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eXecution</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Environment (PXE) server to even getting started with OS deployment.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Over the last few decades, enterprise companies have started to delete all the work that the OEM put into making a device run in the most optimal way with Windows 10, drivers, and the combination of the settings that are needed on a brand-new device to perform in the best way possible. This was done by leveraging a wipe and load imaging concept, and only what the company approved to be installed on the devices would be installed. Normally, this would be an older version of Windows, older versions of drivers, and Microsoft Enterprise apps.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If only it were possible to do this in a simpler way and from anywhere. With the outbreak of Covid-19 and almost everybody working from home, luckily, modern technology has allowed us to disconnect from physical locations and move to working from anywhere. This also includes provisioning a brand-new device to an end user's home address without the end user needing to go to the office location and get the new device. This is possible today with modern provisioning, called Windows Autopilot. We will cover Windows Autopilot at a high level in this chapter, and in more depth and with real-life examples in the next chapter.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Autopilot is a group of different components of technology that come together into one service to configure new devices out of the box to get them ready for production usage. The cool thing about Autopilot is that you can also use it to reset, repurpose, and recover devices from scratch if you want to start over again. This is all done to release the IT department from doing all this work themselves; there's no infrastructure to manage as Autopilot runs as a cloud service within Microsoft Endpoint Manager, so it's simple and easy to get productive faster!</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3</a:t>
            </a:fld>
            <a:endParaRPr lang="en-US"/>
          </a:p>
        </p:txBody>
      </p:sp>
    </p:spTree>
    <p:extLst>
      <p:ext uri="{BB962C8B-B14F-4D97-AF65-F5344CB8AC3E}">
        <p14:creationId xmlns:p14="http://schemas.microsoft.com/office/powerpoint/2010/main" val="2938724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Getting started with policy design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When designing your strategy on policy management with Microsoft Intune, it is important to take the right approach. There are several policy types in Microsoft Intune. In the following list, you can see the different policy types and the order in which you should start creating policies: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Configure the security baseline.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Configure policy from the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Endpoint Security</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blade.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Configure policy from the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Settings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catalog.</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Configure the administrative template.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Configure the device configuration.</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Leverage a custom policy as the last resort.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Just remember that there are no rights and wrongs, but if you're undertaking a migration from AD GPO to MDM settings management, it might be a good time to start afresh and see what you need to configure instead of taking your history of GPO setting in your on-premises environment with you. Sometimes, organizations do not even know why they implemented a specific policy setting back when they did. Perhaps the person responsible for implementing this policy setting is no longer even with the company and did not leave any documentation on why this setting was configured the way it was in the first place.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there is no conflict handling incorporated in the MDM stack, you may inadvertently create a conflict between two settings coming from two different policies to the same user or device.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can be from the same policy type or different policy types, so it is important to notice and monitor any conflicting policies.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the Microsoft Endpoint Manager admin center, under each device, go to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Monitor</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Device configuration</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26</a:t>
            </a:fld>
            <a:endParaRPr lang="en-US"/>
          </a:p>
        </p:txBody>
      </p:sp>
    </p:spTree>
    <p:extLst>
      <p:ext uri="{BB962C8B-B14F-4D97-AF65-F5344CB8AC3E}">
        <p14:creationId xmlns:p14="http://schemas.microsoft.com/office/powerpoint/2010/main" val="2310452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Windows Push Notification Services (WNS)</a:t>
            </a:r>
          </a:p>
          <a:p>
            <a:pPr marL="0" marR="0">
              <a:lnSpc>
                <a:spcPct val="107000"/>
              </a:lnSpc>
              <a:spcBef>
                <a:spcPts val="900"/>
              </a:spcBef>
              <a:spcAft>
                <a:spcPts val="9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WNS enables Microsoft Intune to send toast, tile, badge, and raw updates from Microsoft Intune to MDM-enrolled devices. This provides a mechanism to deliver new updates to your users in a power-efficient and dependable way: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Intune makes an HTTP POST to the channel URI. This request is made over SSL and contains the necessary headers and the notification payload.</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WNS responds to indicate that the notification has been received and will be delivered at the next available opportunity.</a:t>
            </a:r>
          </a:p>
          <a:p>
            <a:pPr marL="0" marR="0">
              <a:lnSpc>
                <a:spcPct val="107000"/>
              </a:lnSpc>
              <a:spcBef>
                <a:spcPts val="900"/>
              </a:spcBef>
              <a:spcAft>
                <a:spcPts val="9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WNS does not provide end-to-end confirmation that your notification has been received by the device or application. Microsoft Intune provides this option by showing the status in the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Device actions</a:t>
            </a:r>
            <a:r>
              <a:rPr lang="en-US" sz="1200" dirty="0">
                <a:effectLst/>
                <a:latin typeface="Calibri" panose="020F0502020204030204" pitchFamily="34" charset="0"/>
                <a:ea typeface="Times New Roman" panose="02020603050405020304" pitchFamily="18" charset="0"/>
                <a:cs typeface="Calibri" panose="020F0502020204030204" pitchFamily="34" charset="0"/>
              </a:rPr>
              <a:t> status view on the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Overview</a:t>
            </a:r>
            <a:r>
              <a:rPr lang="en-US" sz="1200" dirty="0">
                <a:effectLst/>
                <a:latin typeface="Calibri" panose="020F0502020204030204" pitchFamily="34" charset="0"/>
                <a:ea typeface="Times New Roman" panose="02020603050405020304" pitchFamily="18" charset="0"/>
                <a:cs typeface="Calibri" panose="020F0502020204030204" pitchFamily="34" charset="0"/>
              </a:rPr>
              <a:t> blade for a specific device: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900"/>
              </a:spcBef>
              <a:spcAft>
                <a:spcPts val="90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There is also an option for an end user to do this from the client side. On the client side, you can do a sync from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Company portal...</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27</a:t>
            </a:fld>
            <a:endParaRPr lang="en-US"/>
          </a:p>
        </p:txBody>
      </p:sp>
    </p:spTree>
    <p:extLst>
      <p:ext uri="{BB962C8B-B14F-4D97-AF65-F5344CB8AC3E}">
        <p14:creationId xmlns:p14="http://schemas.microsoft.com/office/powerpoint/2010/main" val="2839126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Policy management within Microsoft Endpoint Manager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Policy sets allow you to create a bundle of references to already existing management entities that need to be identified, targeted, and monitored as a single conceptual unit. A policy set is an assignable collection of apps, policies, and other management objects you've created. Creating a policy set enables you to select many different objects at once and assign them from a single place. As your organization changes, you can revisit a policy set to add or remove its objects and assignments. In a single package, you can use a policy set to associate and assign existing objects, such as apps, policies, and VPNs.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 can use policy sets to do the following:</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Group objects that need to be assigned together.</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Assign your organization's minimum configuration requirements on all managed devices.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Assign commonly used or relevant apps to all users.</a:t>
            </a:r>
          </a:p>
          <a:p>
            <a:pPr marL="45720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 can include the following management objects in a policy set:</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App configuration policies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App protection policies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Device configuration profiles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Device compliance policies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Device type restrictions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Autopilot deployment profiles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Enrollment status page</a:t>
            </a:r>
          </a:p>
          <a:p>
            <a:pPr marL="45720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Migrating policies from AD – Group Policy management (preview)</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It's possible to migrate your existing Active Directory-based group policies into Microsoft Endpoint Manager – Intune. This can be done with the Group Policy analytics feature.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Many businesses that are looking at Microsoft Endpoint management need a good path to the new modern workplace. The translation of existing policy settings to Endpoint Manager could be tricky. This service will make life much easier for IT admins. Let me explain in more detail what it does and how you can use it yourself; it can be found on the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Devices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blade:</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28</a:t>
            </a:fld>
            <a:endParaRPr lang="en-US"/>
          </a:p>
        </p:txBody>
      </p:sp>
    </p:spTree>
    <p:extLst>
      <p:ext uri="{BB962C8B-B14F-4D97-AF65-F5344CB8AC3E}">
        <p14:creationId xmlns:p14="http://schemas.microsoft.com/office/powerpoint/2010/main" val="2589715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Migrating policies from AD – Group Policy management (preview)</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It's possible to migrate your existing Active Directory-based group policies into Microsoft Endpoint Manager – Intune. This can be done with the Group Policy analytics feature.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Many businesses that are looking at Microsoft Endpoint management need a good path to the new modern workplace. The translation of existing policy settings to Endpoint Manager could be tricky. This service will make life much easier for IT admins. Let me explain in more detail what it does and how you can use it yourself; it can be found on the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Devices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blade:</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30</a:t>
            </a:fld>
            <a:endParaRPr lang="en-US"/>
          </a:p>
        </p:txBody>
      </p:sp>
    </p:spTree>
    <p:extLst>
      <p:ext uri="{BB962C8B-B14F-4D97-AF65-F5344CB8AC3E}">
        <p14:creationId xmlns:p14="http://schemas.microsoft.com/office/powerpoint/2010/main" val="1051652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31</a:t>
            </a:fld>
            <a:endParaRPr lang="en-US"/>
          </a:p>
        </p:txBody>
      </p:sp>
    </p:spTree>
    <p:extLst>
      <p:ext uri="{BB962C8B-B14F-4D97-AF65-F5344CB8AC3E}">
        <p14:creationId xmlns:p14="http://schemas.microsoft.com/office/powerpoint/2010/main" val="1219812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will cover different scenarios – some partial scenarios and some end-to-end scenarios. The most important part of this chapter will give you an insight into all the different policy options that exist in Microsoft Intune, and when and how you can leverage the different policy types in the best way to accomplish the task you need for your enterprise.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Using Microsoft Intune, a part of Microsoft Endpoint Manager, to manage your Windows 10 or 11 Enterprise desktops is all about standardizing and simplifying the management layer of your environment. In Chapter 9, Understanding Policy Management, we covered the basics of how MDM policies work on the client side. We also learned how to get started with MDM policy management either from scratch or with Group Policy analytics.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this chapter, we will look at different ways to configure settings within Microsoft Intune. We will start with security baselines as those are best practices for securing your desktops.</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Configuring a policy from the Endpoint Manager Security blade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 should start with a security baseline if your organization is ready for it. Let's say that your organization is already leveraging a Microsoft security baseline such as </a:t>
            </a:r>
            <a:r>
              <a:rPr lang="en-US" sz="1200" dirty="0">
                <a:effectLst/>
                <a:latin typeface="Calibri" panose="020F0502020204030204" pitchFamily="34" charset="0"/>
                <a:ea typeface="SimSun" panose="02010600030101010101" pitchFamily="2" charset="-122"/>
                <a:cs typeface="Times New Roman" panose="02020603050405020304" pitchFamily="18" charset="0"/>
              </a:rPr>
              <a:t>Center for Internet Security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SimSun" panose="02010600030101010101" pitchFamily="2" charset="-122"/>
                <a:cs typeface="Times New Roman" panose="02020603050405020304" pitchFamily="18" charset="0"/>
              </a:rPr>
              <a:t>CIS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Benchmarks. With GPOs today, you already know the impact that a security baseline can have on your Windows production environment. There are multiple different baselines in Microsoft Intune:</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Windows 10 Security Baseline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Use the Windows 10 security baseline to help you secure and protect your users and devices. This baseline consists of recommendations for settings that impact security and is created by the Windows Security team. If you are already using some kind of security baseline in your </a:t>
            </a:r>
            <a:r>
              <a:rPr lang="en-US" sz="1200" dirty="0">
                <a:effectLst/>
                <a:latin typeface="Calibri" panose="020F0502020204030204" pitchFamily="34" charset="0"/>
                <a:ea typeface="SimSun" panose="02010600030101010101" pitchFamily="2" charset="-122"/>
                <a:cs typeface="Times New Roman" panose="02020603050405020304" pitchFamily="18" charset="0"/>
              </a:rPr>
              <a:t>Group Policy Object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a:effectLst/>
                <a:latin typeface="Calibri" panose="020F0502020204030204" pitchFamily="34" charset="0"/>
                <a:ea typeface="SimSun" panose="02010600030101010101" pitchFamily="2" charset="-122"/>
                <a:cs typeface="Times New Roman" panose="02020603050405020304" pitchFamily="18" charset="0"/>
              </a:rPr>
              <a:t>GPO</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today, it is highly recommended to adopt the Intune Windows 10 security baseline as well.</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Microsoft Defender for Endpoint Baseline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Microsoft Defender for Endpoint baseline represents the default recommended configuration for Defender for Endpoint and might not match baseline defaults for other security baselines. This means that if you are leveraging this baseline in conjunction with the Windows 10 Security baseline, you can create conflicts between the different policy settings.</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Windows 365 Security Baseline (Preview)</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Windows 365 Security baseline provides a set of policy templates built on security best practices and experience from real-world implementations. You can use security baselines to get security recommendations that can help lower risks. The Windows 365 baseline is one baseline for Cloud PC with security settings for Windows, Microsoft Edge, and Microsoft Defender for Endpoints. This also means that you should not assign other security baselines to the same group of devices as it can end up in a policy conflict.</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Microsoft Edge Baseline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Microsoft Edge baseline sets the recommended configuration for the Microsoft Edge browser. The Microsoft Edge security baseline has a very small footprint and only sets security-related settings, so it is easy to test out in your organization. If you are allowing your users to use different browsers on company-owned Windows 10 devices, you should also create a security baseline on those third-party browsers; otherwise, there is a risk that your end users will always use the least secure browser.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Be aware that when a baseline changes its version, the old one will be read-only. You can continue to use those profiles but you won't be able to edit them. You should change the baseline version to take advantage of the newest recommendations every time a new version is released.</a:t>
            </a:r>
          </a:p>
          <a:p>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Microsoft Edge baseline defaults represent the recommended configuration for Microsoft Edge browsers, so they might not match the baseline defaults of other security baselines.</a:t>
            </a:r>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33</a:t>
            </a:fld>
            <a:endParaRPr lang="en-US"/>
          </a:p>
        </p:txBody>
      </p:sp>
    </p:spTree>
    <p:extLst>
      <p:ext uri="{BB962C8B-B14F-4D97-AF65-F5344CB8AC3E}">
        <p14:creationId xmlns:p14="http://schemas.microsoft.com/office/powerpoint/2010/main" val="2008060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Windows Security experience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Windows Security app is used by several Windows security features to provide notifications about the health and security of a machine. Security app notifications include firewalls, antivirus products, and Windows Defender SmartScreen.</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Windows Security experience profile can be used to turn off areas in the Windows Security app, such as family options if you don't want to show family options on your Intune-managed devices:</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35</a:t>
            </a:fld>
            <a:endParaRPr lang="en-US"/>
          </a:p>
        </p:txBody>
      </p:sp>
    </p:spTree>
    <p:extLst>
      <p:ext uri="{BB962C8B-B14F-4D97-AF65-F5344CB8AC3E}">
        <p14:creationId xmlns:p14="http://schemas.microsoft.com/office/powerpoint/2010/main" val="4136260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 Microsoft Defender Antivirus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Defender Antivirus is a next-generation antivirus solution that brings together technologies such as machine learning and cloud infrastructure to protect devices in your enterprise organization.</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 Microsoft Defender Antivirus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Defender Antivirus is a next-generation antivirus solution that brings together technologies such as machine learning and cloud infrastructure to protect devices in your enterprise organization.</a:t>
            </a:r>
          </a:p>
          <a:p>
            <a:pPr marL="0" marR="0">
              <a:lnSpc>
                <a:spcPct val="107000"/>
              </a:lnSpc>
              <a:spcBef>
                <a:spcPts val="200"/>
              </a:spcBef>
              <a:spcAft>
                <a:spcPts val="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Microsoft Defender Antivirus exclusions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These </a:t>
            </a:r>
            <a:r>
              <a:rPr lang="en-US" sz="1200" dirty="0">
                <a:effectLst/>
                <a:latin typeface="Calibri" panose="020F0502020204030204" pitchFamily="34" charset="0"/>
                <a:ea typeface="SimSun" panose="02010600030101010101" pitchFamily="2" charset="-122"/>
                <a:cs typeface="Times New Roman" panose="02020603050405020304" pitchFamily="18" charset="0"/>
              </a:rPr>
              <a:t>configuration service providers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a:effectLst/>
                <a:latin typeface="Calibri" panose="020F0502020204030204" pitchFamily="34" charset="0"/>
                <a:ea typeface="SimSun" panose="02010600030101010101" pitchFamily="2" charset="-122"/>
                <a:cs typeface="Times New Roman" panose="02020603050405020304" pitchFamily="18" charset="0"/>
              </a:rPr>
              <a:t>CSPs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for Microsoft Defender Antivirus exclusions are also managed by the Microsoft Defender Antivirus policy, which includes identical settings for exclusions. Settings from both policy types (antivirus and antivirus exclusions) are subject to policy merging. This means that you can create as many policies as you like and assign them to the same user or device without causing a conflict.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This concludes this section on Windows Defender policies. Next, we'll learn how to monitor Windows Defender in Microsoft Intune.</a:t>
            </a:r>
          </a:p>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Antivirus reporting in Endpoint security</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the </a:t>
            </a:r>
            <a:r>
              <a:rPr lang="en-US" sz="1200" dirty="0">
                <a:effectLst/>
                <a:latin typeface="Calibri" panose="020F0502020204030204" pitchFamily="34" charset="0"/>
                <a:ea typeface="SimSun" panose="02010600030101010101" pitchFamily="2" charset="-122"/>
                <a:cs typeface="Times New Roman" panose="02020603050405020304" pitchFamily="18" charset="0"/>
              </a:rPr>
              <a:t>Endpoint security</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blade, you will also find antivirus reports displaying status details about your Endpoint security antivirus policies and devices:</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36</a:t>
            </a:fld>
            <a:endParaRPr lang="en-US"/>
          </a:p>
        </p:txBody>
      </p:sp>
    </p:spTree>
    <p:extLst>
      <p:ext uri="{BB962C8B-B14F-4D97-AF65-F5344CB8AC3E}">
        <p14:creationId xmlns:p14="http://schemas.microsoft.com/office/powerpoint/2010/main" val="1632682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u="sng"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Configuring administrative templates</a:t>
            </a:r>
            <a:endPar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Administrative templates include thousands of settings that control features in Microsoft Edge version 77 and later, Internet Explorer, Microsoft Office, Remote Desktop, OneDrive, passwords, PINs, and more. These settings allow IT pro administrators to manage group policies using Microsoft Intune in the cloud.</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The Windows settings are GPO settings that you already know about from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Active Directory</a:t>
            </a: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 (</a:t>
            </a: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AD</a:t>
            </a: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 These settings, which are built into Windows, are ADMX-backed settings that use XML. The Office and Microsoft Edge settings are ADMX-ingested and use the ADMX settings in Office administrative template files and Microsoft Edge administrative template files.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Administrative Templates are built into Intune and do not require a custom policy with OMA-URI. This is still necessary for third-party ADMX policies, and this will be covered later in this chapter. As part of your Microsoft Intune solution, use these template settings as a one-stop-shop to manage your Windows 10 devices.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Not all ADMX policies are whitelisted in all Windows 10 versions, so it is a good idea to keep your version of Windows 10 as current as possible in your organization. To verify what ADMX policies are supported on the Windows 10 build you are running, check the Windows policy CSP documentation: </a:t>
            </a:r>
            <a:r>
              <a:rPr lang="en-US" sz="1200" u="sng" dirty="0">
                <a:solidFill>
                  <a:srgbClr val="0563C1"/>
                </a:solidFill>
                <a:effectLst/>
                <a:latin typeface="Helvetica" panose="020B0604020202020204" pitchFamily="34" charset="0"/>
                <a:ea typeface="Times New Roman" panose="02020603050405020304" pitchFamily="18" charset="0"/>
                <a:cs typeface="Times New Roman" panose="02020603050405020304" pitchFamily="18" charset="0"/>
                <a:hlinkClick r:id="rId3"/>
              </a:rPr>
              <a:t>https://docs.microsoft.com/en-us/windows/client-management/mdm/policy-configuration-service-provider#policies-supported-by-group-policy-and-admx-backed-policies</a:t>
            </a:r>
            <a:endParaRPr lang="en-US" sz="1200" u="sng" dirty="0">
              <a:solidFill>
                <a:srgbClr val="0563C1"/>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Helvetica" panose="020B0604020202020204" pitchFamily="34" charset="0"/>
                <a:ea typeface="Times New Roman" panose="02020603050405020304" pitchFamily="18" charset="0"/>
                <a:cs typeface="Times New Roman" panose="02020603050405020304" pitchFamily="18" charset="0"/>
              </a:rPr>
              <a:t>Computer Configuration</a:t>
            </a: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 can be assigned to a user or device groups in Microsoft Intune. Consider leveraging device groups for your device policy.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Once you have deployed the policy to your devices, you can test the Microsoft SmartScreen functionality via Microsoft Defender </a:t>
            </a:r>
            <a:r>
              <a:rPr lang="en-US" sz="1200" dirty="0" err="1">
                <a:effectLst/>
                <a:latin typeface="Helvetica" panose="020B0604020202020204" pitchFamily="34" charset="0"/>
                <a:ea typeface="Times New Roman" panose="02020603050405020304" pitchFamily="18" charset="0"/>
                <a:cs typeface="Times New Roman" panose="02020603050405020304" pitchFamily="18" charset="0"/>
              </a:rPr>
              <a:t>Testground</a:t>
            </a: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 at </a:t>
            </a:r>
            <a:r>
              <a:rPr lang="en-US" sz="1200" u="sng" dirty="0">
                <a:solidFill>
                  <a:srgbClr val="0563C1"/>
                </a:solidFill>
                <a:effectLst/>
                <a:latin typeface="Helvetica" panose="020B0604020202020204" pitchFamily="34" charset="0"/>
                <a:ea typeface="Times New Roman" panose="02020603050405020304" pitchFamily="18" charset="0"/>
                <a:cs typeface="Times New Roman" panose="02020603050405020304" pitchFamily="18" charset="0"/>
                <a:hlinkClick r:id="rId4"/>
              </a:rPr>
              <a:t>https://demo.wd.microsoft.com/</a:t>
            </a:r>
            <a:r>
              <a:rPr lang="en-US" sz="1200" dirty="0">
                <a:effectLst/>
                <a:latin typeface="Helvetica" panose="020B0604020202020204" pitchFamily="34" charset="0"/>
                <a:ea typeface="Times New Roman" panose="02020603050405020304" pitchFamily="18" charset="0"/>
                <a:cs typeface="Times New Roman" panose="02020603050405020304" pitchFamily="18" charset="0"/>
              </a:rPr>
              <a: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38</a:t>
            </a:fld>
            <a:endParaRPr lang="en-US"/>
          </a:p>
        </p:txBody>
      </p:sp>
    </p:spTree>
    <p:extLst>
      <p:ext uri="{BB962C8B-B14F-4D97-AF65-F5344CB8AC3E}">
        <p14:creationId xmlns:p14="http://schemas.microsoft.com/office/powerpoint/2010/main" val="2752004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39</a:t>
            </a:fld>
            <a:endParaRPr lang="en-US"/>
          </a:p>
        </p:txBody>
      </p:sp>
    </p:spTree>
    <p:extLst>
      <p:ext uri="{BB962C8B-B14F-4D97-AF65-F5344CB8AC3E}">
        <p14:creationId xmlns:p14="http://schemas.microsoft.com/office/powerpoint/2010/main" val="3497887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Windows Autopilot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this section, you will learn a bit more about Autopilot. We will spend more time on Autopilot later on in the book.</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Autopilot works with so-called deployment profiles that let you customize the out-of-the-box experience for your devices. This makes it easier for customers to create their own set of configuration items out of the box without any user interaction. We'll explain more about this in the next chapter.</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Autopilot simplifies the Windows device life cycle, from initial deployment to end of life for both IT and end users. Using cloud-based services, Windows Autopilot does the following:</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Reduces the time IT spends on deploying and managing devices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Reduces the infrastructure required to onboard and maintain devices</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Has the option to use break-fix and Autopilot Reset for end-users or IT admins</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More about the Autopilot enrollment flow can be learned from the following diagram, based on the profiles explained earlier in this section:</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4</a:t>
            </a:fld>
            <a:endParaRPr lang="en-US"/>
          </a:p>
        </p:txBody>
      </p:sp>
    </p:spTree>
    <p:extLst>
      <p:ext uri="{BB962C8B-B14F-4D97-AF65-F5344CB8AC3E}">
        <p14:creationId xmlns:p14="http://schemas.microsoft.com/office/powerpoint/2010/main" val="2345311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Compliance policies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Microsoft Endpoint Manager can set a compliance state on a device. There are two possible outcomes for a device: compliant or noncompliant.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Microsoft Intune, you can define the rules and settings that users and devices must meet to be compliant. If Conditional Access has been configured, then users and devices that are noncompliant can be blocked from accessing resources that contain corporate data.</a:t>
            </a:r>
          </a:p>
          <a:p>
            <a:pPr marL="0" marR="0">
              <a:lnSpc>
                <a:spcPct val="107000"/>
              </a:lnSpc>
              <a:spcBef>
                <a:spcPts val="200"/>
              </a:spcBef>
              <a:spcAft>
                <a:spcPts val="0"/>
              </a:spcAft>
            </a:pPr>
            <a:r>
              <a:rPr lang="en-US" sz="1200" b="0" i="1" dirty="0">
                <a:effectLst/>
                <a:latin typeface="Calibri" panose="020F0502020204030204" pitchFamily="34" charset="0"/>
                <a:cs typeface="Times New Roman" panose="02020603050405020304" pitchFamily="18" charset="0"/>
              </a:rPr>
              <a:t>Important</a:t>
            </a:r>
            <a:endParaRPr lang="en-US" sz="1200" b="1" i="1"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Conditional Access requires an Azure AD Premium license.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Include actions that apply to noncompliant devices. Actions for noncompliance can alert users to the conditions of noncompliance and safeguard data on noncompliant devices.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 are two types of compliance policies in Microsoft Intune:</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Compliance policy settings: Tenant-wide settings that act like a built-in compliance policy that every device receives. The compliance policy settings set a baseline for how the compliance policy will work in your Microsoft Intune environment.</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These settings configure the way the compliance service treats devices. Each device evaluates these as a </a:t>
            </a:r>
            <a:r>
              <a:rPr lang="en-US" sz="1200" dirty="0">
                <a:effectLst/>
                <a:latin typeface="Calibri" panose="020F0502020204030204" pitchFamily="34" charset="0"/>
                <a:ea typeface="SimSun" panose="02010600030101010101" pitchFamily="2" charset="-122"/>
                <a:cs typeface="Times New Roman" panose="02020603050405020304" pitchFamily="18" charset="0"/>
              </a:rPr>
              <a:t>Built-in Device Compliance Policy</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which is reflected in device monitoring.</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following are the options you can configure in the built-in policy:</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Mark devices with no compliance policy assigned as Default value is Compliant. This means that this security feature is disabled by default. It is recommended that you change this setting to Not Compliant so that all devices without a compliance policy will automatically be marked as non-compliant.</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Enhanced jailbreak detection: Default value Disabled (applies only to iOS/</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iPadOS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Compliance status validity period (days): The default value is 30 days.</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Specify a period in which devices must successfully report on all their received compliance policies. If a device fails to report its compliance status for a policy before the validity period expires, the device is treated as non-compliant. You can configure a period so that it ranges from 1 to 120 days.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To manage the compliance policy settings, sign into the Microsoft Endpoint Manager admin center and go to Endpoint security | Device compliance | Compliance policy settings.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Device compliance policy: Platform-specific rules you configure and deploy to groups of users or devices. These rules define requirements for devices, such as the minimum number of operating systems or the use of disk encryption. Devices must meet these rules to be considered compliant.</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40</a:t>
            </a:fld>
            <a:endParaRPr lang="en-US"/>
          </a:p>
        </p:txBody>
      </p:sp>
    </p:spTree>
    <p:extLst>
      <p:ext uri="{BB962C8B-B14F-4D97-AF65-F5344CB8AC3E}">
        <p14:creationId xmlns:p14="http://schemas.microsoft.com/office/powerpoint/2010/main" val="366766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Windows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Device Health Attestation (DHA) service validates the Trusted Platform Module (TPM) and Platform Configuration Register (PCR) logs for a device and then issues a DHA report. Microsoft offers the DHA cloud service, a Microsoft-managed DHA service that is free, geo-load-balanced, and optimized for access from different regions of the world.</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DHA enables enterprises to raise the security bar of their organization to hardware monitored and attested security, with minimal or no impact on operation costs.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 DHA service integrates with MDM solutions and does the following:</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Combines the info DHA service that's received from devices (through existing MDM device management communication channels) with the DHA report.</a:t>
            </a:r>
          </a:p>
          <a:p>
            <a:pPr marL="342900" marR="0" lvl="0" indent="-3429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Makes more secure and trusted security decisions, based on attested hardware and protected data.</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When leveraging DHA in a compliance policy, Windows 10 must be rebooted before it gets into a compliant state in Microsoft Intune.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the Device Health section of the Windows compliance policy, there are three settings:</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41</a:t>
            </a:fld>
            <a:endParaRPr lang="en-US"/>
          </a:p>
        </p:txBody>
      </p:sp>
    </p:spTree>
    <p:extLst>
      <p:ext uri="{BB962C8B-B14F-4D97-AF65-F5344CB8AC3E}">
        <p14:creationId xmlns:p14="http://schemas.microsoft.com/office/powerpoint/2010/main" val="2481292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You'll learn about the Office cloud policies in this chapter, and how you can use this cloud service to configure the Microsoft 365 apps that your end users have installed either on their Windows devices at home or their company-issued Windows devices that are managed by a management tool such as Microsoft Intune. This is not a replacement for GPO, administrative templates, or settings catalog policies in Microsoft Intune, but in some scenarios, you can leverage the Office cloud policy service.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will also show how the Office Cloud policy service has Security Policy Advisor, which can help you and your enterprise to get insights into whether you have the correct security policy recommendations implemented. These recommendations are based on Microsoft best practices and information about your existing environment.</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43</a:t>
            </a:fld>
            <a:endParaRPr lang="en-US"/>
          </a:p>
        </p:txBody>
      </p:sp>
    </p:spTree>
    <p:extLst>
      <p:ext uri="{BB962C8B-B14F-4D97-AF65-F5344CB8AC3E}">
        <p14:creationId xmlns:p14="http://schemas.microsoft.com/office/powerpoint/2010/main" val="3393917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Autopilot works with so-called deployment profiles that let you customize the out-of-the-box experience for your devices. This makes it easier for customers to create their own set of configuration items out of the box without any user interaction. We'll explain more about this in the next chapter.</a:t>
            </a:r>
          </a:p>
          <a:p>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Windows Autopilot simplifies the Windows device life cycle, from initial deployment to end of life for both IT and end users. Using </a:t>
            </a:r>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6</a:t>
            </a:fld>
            <a:endParaRPr lang="en-US"/>
          </a:p>
        </p:txBody>
      </p:sp>
    </p:spTree>
    <p:extLst>
      <p:ext uri="{BB962C8B-B14F-4D97-AF65-F5344CB8AC3E}">
        <p14:creationId xmlns:p14="http://schemas.microsoft.com/office/powerpoint/2010/main" val="1084116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What about existing infrastructures?</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talked about the broader unified endpoint management concept of Microsoft Endpoint Manager in the first two chapters, explaining that you could manage and maintain all your devices from one single unified dashboard console.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do recognize that not all customers are moving directly to Microsoft Endpoint Manager in an AAD-managed manner. Therefore, co-managing existing on-premises Windows 10 devices and hybrid AAD-joined devices is supported too within Microsoft Endpoint Manager. This would create the same unified endpoint management experience for your hybrid configuration.</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7</a:t>
            </a:fld>
            <a:endParaRPr lang="en-US"/>
          </a:p>
        </p:txBody>
      </p:sp>
    </p:spTree>
    <p:extLst>
      <p:ext uri="{BB962C8B-B14F-4D97-AF65-F5344CB8AC3E}">
        <p14:creationId xmlns:p14="http://schemas.microsoft.com/office/powerpoint/2010/main" val="1300125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1" kern="0" dirty="0">
                <a:solidFill>
                  <a:srgbClr val="262626"/>
                </a:solidFill>
                <a:effectLst/>
                <a:latin typeface="Calibri" panose="020F0502020204030204" pitchFamily="34" charset="0"/>
                <a:ea typeface="SimSun" panose="02010600030101010101" pitchFamily="2" charset="-122"/>
                <a:cs typeface="Times New Roman" panose="02020603050405020304" pitchFamily="18" charset="0"/>
              </a:rPr>
              <a:t>Co-management and tenant attach</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Co-management is not a new feature, as it has been around for a while. Co-management makes it possible to move workloads from Configuration Manager (formerly System Center Configuration Manager (SCCM)) to Microsoft Endpoint Manager's Intune. It tells the Windows 10 clients managed by Configuration Manager who the management authority is for different workloads and allows you to see and manage them from the Microsoft Endpoint Manager console. To make it simple, a co-managed device is managed by both Configuration Manager and Microsoft Endpoint Manager at the same time.</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For example, with co-management, your existing Windows 10 Enterprise endpoints manager through Configuration Manager mainly listens to Configuration Manager for app deployment and security policies, while it looks at Intune for compliance policies and device configuration policies. This helps businesses combine the benefits of Configuration Manager and Microsoft Endpoint Manager without making an impactful cutover directly to Microsoft Endpoint Manager.</a:t>
            </a:r>
          </a:p>
          <a:p>
            <a:pPr marL="0" marR="0">
              <a:lnSpc>
                <a:spcPct val="107000"/>
              </a:lnSpc>
              <a:spcBef>
                <a:spcPts val="0"/>
              </a:spcBef>
              <a:spcAft>
                <a:spcPts val="800"/>
              </a:spcAft>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Important: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To use co-management, you have to be using Configuration Manager version 2002 (at least).</a:t>
            </a: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order to enable co-management within Configuration Manager, you must go through the Co-management Configuration Wizard screen to enable device upload. Make sure to click Sign in and log on with a global administrator account.</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8</a:t>
            </a:fld>
            <a:endParaRPr lang="en-US"/>
          </a:p>
        </p:txBody>
      </p:sp>
    </p:spTree>
    <p:extLst>
      <p:ext uri="{BB962C8B-B14F-4D97-AF65-F5344CB8AC3E}">
        <p14:creationId xmlns:p14="http://schemas.microsoft.com/office/powerpoint/2010/main" val="377684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Wingdings" panose="05000000000000000000" pitchFamily="2" charset="2"/>
              <a:buChar char=""/>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Feature updates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Previously referred to as upgrades, feature updates contain significant feature additions and changes along with security and quality revisions. Feature updates are released semi-annually in the fall (H1) and the spring (H2).</a:t>
            </a:r>
          </a:p>
          <a:p>
            <a:pPr marL="342900" marR="0" lvl="0" indent="-342900">
              <a:lnSpc>
                <a:spcPct val="107000"/>
              </a:lnSpc>
              <a:spcBef>
                <a:spcPts val="0"/>
              </a:spcBef>
              <a:spcAft>
                <a:spcPts val="800"/>
              </a:spcAft>
              <a:buFont typeface="Wingdings" panose="05000000000000000000" pitchFamily="2" charset="2"/>
              <a:buChar char=""/>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Quality updates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Quality updates are traditional OS updates, typically released on the second Tuesday of each month, though they can be released at any time of the month. These include driver, security, and critical updates.</a:t>
            </a:r>
          </a:p>
          <a:p>
            <a:pPr marL="342900" marR="0" lvl="0" indent="-342900">
              <a:lnSpc>
                <a:spcPct val="107000"/>
              </a:lnSpc>
              <a:spcBef>
                <a:spcPts val="0"/>
              </a:spcBef>
              <a:spcAft>
                <a:spcPts val="800"/>
              </a:spcAft>
              <a:buFont typeface="Wingdings" panose="05000000000000000000" pitchFamily="2" charset="2"/>
              <a:buChar char=""/>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Driver updates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Updates for non-Microsoft drivers that are relevant to your devices. Driver updates are on by default, but you can use Windows Update for Business policies to turn them off if you prefer.</a:t>
            </a:r>
          </a:p>
          <a:p>
            <a:pPr marL="342900" marR="0" lvl="0" indent="-342900">
              <a:lnSpc>
                <a:spcPct val="107000"/>
              </a:lnSpc>
              <a:spcBef>
                <a:spcPts val="0"/>
              </a:spcBef>
              <a:spcAft>
                <a:spcPts val="800"/>
              </a:spcAft>
              <a:buFont typeface="Wingdings" panose="05000000000000000000" pitchFamily="2" charset="2"/>
              <a:buChar char=""/>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Microsoft product updates</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Windows Update for Business also treats non-Windows updates (such as updates for Microsoft Office, .NET, or Visual Studio) as quality updates. These non-Windows updates are known as Microsoft updates and you can set devices to receive such updates (or not) along with their Windows updates.</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9</a:t>
            </a:fld>
            <a:endParaRPr lang="en-US"/>
          </a:p>
        </p:txBody>
      </p:sp>
    </p:spTree>
    <p:extLst>
      <p:ext uri="{BB962C8B-B14F-4D97-AF65-F5344CB8AC3E}">
        <p14:creationId xmlns:p14="http://schemas.microsoft.com/office/powerpoint/2010/main" val="305919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 are four phases to the Windows update process:</a:t>
            </a:r>
          </a:p>
          <a:p>
            <a:pPr marL="0" marR="0">
              <a:lnSpc>
                <a:spcPct val="107000"/>
              </a:lnSpc>
              <a:spcBef>
                <a:spcPts val="0"/>
              </a:spcBef>
              <a:spcAft>
                <a:spcPts val="80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Scan</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 device checks the Microsoft update server or your Windows Server Update Services (WSUS) endpoint at random intervals to see whether any updates have been added since the last time updates were searched, and then evaluates whether the update is appropriate by checking the guidelines (for example, group policies) that the administrator has set up. This process is invisible to the user.</a:t>
            </a:r>
          </a:p>
          <a:p>
            <a:pPr marL="0" marR="0">
              <a:lnSpc>
                <a:spcPct val="107000"/>
              </a:lnSpc>
              <a:spcBef>
                <a:spcPts val="0"/>
              </a:spcBef>
              <a:spcAft>
                <a:spcPts val="80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Download</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Once the device determines that an update is available, it begins downloading the update. The download process is not visible to the user. The download happens in multiple sequential phases with feature updates.</a:t>
            </a:r>
          </a:p>
          <a:p>
            <a:pPr marL="0" marR="0">
              <a:lnSpc>
                <a:spcPct val="107000"/>
              </a:lnSpc>
              <a:spcBef>
                <a:spcPts val="0"/>
              </a:spcBef>
              <a:spcAft>
                <a:spcPts val="80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Install</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After the update is downloaded, depending on the device's Windows Update settings, the update is installed on the system.</a:t>
            </a:r>
          </a:p>
          <a:p>
            <a:pPr marL="0" marR="0">
              <a:lnSpc>
                <a:spcPct val="107000"/>
              </a:lnSpc>
              <a:spcBef>
                <a:spcPts val="0"/>
              </a:spcBef>
              <a:spcAft>
                <a:spcPts val="80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Commit and restart</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Once installed, the device usually (but not always) must be restarted in order to complete the installation and begin using the update. Before that phase, a device runs the previous version of the software.</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10</a:t>
            </a:fld>
            <a:endParaRPr lang="en-US"/>
          </a:p>
        </p:txBody>
      </p:sp>
    </p:spTree>
    <p:extLst>
      <p:ext uri="{BB962C8B-B14F-4D97-AF65-F5344CB8AC3E}">
        <p14:creationId xmlns:p14="http://schemas.microsoft.com/office/powerpoint/2010/main" val="1137436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Windows 10 update ring</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This policy is a collection of settings that configures when Windows 10 updates get installed. Windows 10 update ring policies have been supported since Windows 10 version 1607, so it is not something completely new.</a:t>
            </a:r>
          </a:p>
          <a:p>
            <a:pPr marL="0" marR="0">
              <a:lnSpc>
                <a:spcPct val="107000"/>
              </a:lnSpc>
              <a:spcBef>
                <a:spcPts val="0"/>
              </a:spcBef>
              <a:spcAft>
                <a:spcPts val="800"/>
              </a:spcAft>
            </a:pPr>
            <a:r>
              <a:rPr lang="en-US" sz="1200" b="1" cap="all" dirty="0">
                <a:solidFill>
                  <a:srgbClr val="0D0D0D"/>
                </a:solidFill>
                <a:effectLst/>
                <a:latin typeface="Calibri" panose="020F0502020204030204" pitchFamily="34" charset="0"/>
                <a:ea typeface="SimSun" panose="02010600030101010101" pitchFamily="2" charset="-122"/>
                <a:cs typeface="Times New Roman" panose="02020603050405020304" pitchFamily="18" charset="0"/>
              </a:rPr>
              <a:t>Windows 10 feature updates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This policy updates devices to the Windows version you specify, and then freezes the feature set version on those devices. This version freeze remains in place until you choose to update them to a later Windows version. While the feature version remains static, devices can continue to install quality and security updates that are available for their feature version. Windows 10 feature update policies are supported for devices that run Windows 10 version 1709 or later.</a:t>
            </a:r>
          </a:p>
          <a:p>
            <a:endParaRPr lang="en-US" dirty="0"/>
          </a:p>
        </p:txBody>
      </p:sp>
      <p:sp>
        <p:nvSpPr>
          <p:cNvPr id="4" name="Slide Number Placeholder 3"/>
          <p:cNvSpPr>
            <a:spLocks noGrp="1"/>
          </p:cNvSpPr>
          <p:nvPr>
            <p:ph type="sldNum" sz="quarter" idx="5"/>
          </p:nvPr>
        </p:nvSpPr>
        <p:spPr/>
        <p:txBody>
          <a:bodyPr/>
          <a:lstStyle/>
          <a:p>
            <a:fld id="{9107E2D1-F99B-45CE-904A-18A9918601D3}" type="slidenum">
              <a:rPr lang="en-US" smtClean="0"/>
              <a:t>11</a:t>
            </a:fld>
            <a:endParaRPr lang="en-US"/>
          </a:p>
        </p:txBody>
      </p:sp>
    </p:spTree>
    <p:extLst>
      <p:ext uri="{BB962C8B-B14F-4D97-AF65-F5344CB8AC3E}">
        <p14:creationId xmlns:p14="http://schemas.microsoft.com/office/powerpoint/2010/main" val="982944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39DB-B454-4323-992E-3EF5EC41E0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A8F90C-9D9F-42E3-A780-209728FF89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D916EB-2C5A-4E49-8C56-BCB6B5C29D5F}"/>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5" name="Footer Placeholder 4">
            <a:extLst>
              <a:ext uri="{FF2B5EF4-FFF2-40B4-BE49-F238E27FC236}">
                <a16:creationId xmlns:a16="http://schemas.microsoft.com/office/drawing/2014/main" id="{49E295E0-AB9E-43CA-ADB3-33A8DD387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A0505-7CF6-4265-AC04-F3F4C0BC87E0}"/>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1829657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2671-0632-4129-BA48-042C484E5B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90DC6A-B6B8-4962-9BC0-6C082E7F01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F46A6B-A145-4853-A6D5-B3BCC2BC875E}"/>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5" name="Footer Placeholder 4">
            <a:extLst>
              <a:ext uri="{FF2B5EF4-FFF2-40B4-BE49-F238E27FC236}">
                <a16:creationId xmlns:a16="http://schemas.microsoft.com/office/drawing/2014/main" id="{8BD593E4-A6DB-4D14-8F4C-D28C9017C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64464-3226-4068-8035-F07BEE244080}"/>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375926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42F825-F5D5-4396-A5AF-BB630E2926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0BE923-1051-4DCA-99AA-B33E7EBCD5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F90571-ACEE-4E20-93ED-7C5EE7620E96}"/>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5" name="Footer Placeholder 4">
            <a:extLst>
              <a:ext uri="{FF2B5EF4-FFF2-40B4-BE49-F238E27FC236}">
                <a16:creationId xmlns:a16="http://schemas.microsoft.com/office/drawing/2014/main" id="{AB98AD28-87C8-495A-9ABB-150F8C7932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EF887-BE65-4EC4-8DC0-0CC8FDC5F4BE}"/>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315655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A4C1-C36A-448E-82BD-6CD16FA33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5E6910-0F6C-4320-9FFB-97D2360C09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AE3C2-F77A-4763-B7B2-5E57E448B7BF}"/>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5" name="Footer Placeholder 4">
            <a:extLst>
              <a:ext uri="{FF2B5EF4-FFF2-40B4-BE49-F238E27FC236}">
                <a16:creationId xmlns:a16="http://schemas.microsoft.com/office/drawing/2014/main" id="{A1A59F4F-8781-43F3-878F-0BC94A5A2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5412A-A474-401B-8FA0-E3D64A95FEE5}"/>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1322776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0D40-3030-4C52-A412-F6AE49F28D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76F57-E770-43D1-B110-4A7DCA9A3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4B7F9E-3DE6-476E-8EDC-C906E0057771}"/>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5" name="Footer Placeholder 4">
            <a:extLst>
              <a:ext uri="{FF2B5EF4-FFF2-40B4-BE49-F238E27FC236}">
                <a16:creationId xmlns:a16="http://schemas.microsoft.com/office/drawing/2014/main" id="{66247FF5-BBAE-4ECF-BEEC-7277A3393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5B393-DDC9-4312-8C30-F71EDE572839}"/>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3398150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C123-8465-4578-89B5-86358DCBDA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3A70D9-41C1-4E98-9F98-989169957D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31B22-D618-4147-8303-21ABE3572E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63E15D-686B-48AF-B8AE-478695BD560F}"/>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6" name="Footer Placeholder 5">
            <a:extLst>
              <a:ext uri="{FF2B5EF4-FFF2-40B4-BE49-F238E27FC236}">
                <a16:creationId xmlns:a16="http://schemas.microsoft.com/office/drawing/2014/main" id="{016AC95B-D226-4E61-8B15-B33CD1D4D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14A1E-D597-4F6F-95E4-E768400D77B7}"/>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165667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5B54-2C2A-41F4-956D-1687C35346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9B7F27-CE25-4D7B-9528-40FFE33330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18D3A4-3AF5-4D9E-9AD4-13EED0CDF7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9F80E0-1045-4B43-84A3-E3F3A14CF9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8C242F-4E18-4E4B-A8A2-1D975B4789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95A06-9659-4B4C-908A-42F1BBC03440}"/>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8" name="Footer Placeholder 7">
            <a:extLst>
              <a:ext uri="{FF2B5EF4-FFF2-40B4-BE49-F238E27FC236}">
                <a16:creationId xmlns:a16="http://schemas.microsoft.com/office/drawing/2014/main" id="{DC56D099-AC30-4BD1-B897-9E764A2D7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8517C1-3242-41BB-85D6-5D685EB79CDA}"/>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370447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3BFE-E395-49DC-A535-061929683F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F29D68-8014-4A8A-8438-535611536FFD}"/>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4" name="Footer Placeholder 3">
            <a:extLst>
              <a:ext uri="{FF2B5EF4-FFF2-40B4-BE49-F238E27FC236}">
                <a16:creationId xmlns:a16="http://schemas.microsoft.com/office/drawing/2014/main" id="{4BEA1D9B-2F39-42D8-AA73-149A7F6919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8D5989-90ED-4C22-AC5E-533EEBE7DCDD}"/>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964612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1B79-1F33-4DDD-A66C-6BA7D6026E26}"/>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3" name="Footer Placeholder 2">
            <a:extLst>
              <a:ext uri="{FF2B5EF4-FFF2-40B4-BE49-F238E27FC236}">
                <a16:creationId xmlns:a16="http://schemas.microsoft.com/office/drawing/2014/main" id="{E55C0A45-E27D-4C29-BF7B-91A176BFCC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97B56D-A14C-4F29-8C4A-AE2A4C6C89C5}"/>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321930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B84F6-E3DF-40AE-8CF2-B3EEF6A0D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D54911-2122-4EA0-AF88-DE30B19A28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D57899-DBBF-49AD-B9A0-21628812F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3BA869-CD7B-4122-97B3-0F47E263B828}"/>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6" name="Footer Placeholder 5">
            <a:extLst>
              <a:ext uri="{FF2B5EF4-FFF2-40B4-BE49-F238E27FC236}">
                <a16:creationId xmlns:a16="http://schemas.microsoft.com/office/drawing/2014/main" id="{8FFF67DE-6624-4A17-87E5-1B9AF79B3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6F37B-AF94-49C5-BA0D-FB6678827672}"/>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426578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D745-AA81-4187-BAAE-19B7318AF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4CD44-4037-43DB-A20C-09EB5B308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4CA54-E3CF-4CC2-9859-06CE65A739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0BD272-D770-4105-A75A-C4D8A7FC2CCF}"/>
              </a:ext>
            </a:extLst>
          </p:cNvPr>
          <p:cNvSpPr>
            <a:spLocks noGrp="1"/>
          </p:cNvSpPr>
          <p:nvPr>
            <p:ph type="dt" sz="half" idx="10"/>
          </p:nvPr>
        </p:nvSpPr>
        <p:spPr/>
        <p:txBody>
          <a:bodyPr/>
          <a:lstStyle/>
          <a:p>
            <a:fld id="{CA015B7A-F6D9-4A74-A0AB-A95A218058FE}" type="datetimeFigureOut">
              <a:rPr lang="en-US" smtClean="0"/>
              <a:t>1/27/2022</a:t>
            </a:fld>
            <a:endParaRPr lang="en-US"/>
          </a:p>
        </p:txBody>
      </p:sp>
      <p:sp>
        <p:nvSpPr>
          <p:cNvPr id="6" name="Footer Placeholder 5">
            <a:extLst>
              <a:ext uri="{FF2B5EF4-FFF2-40B4-BE49-F238E27FC236}">
                <a16:creationId xmlns:a16="http://schemas.microsoft.com/office/drawing/2014/main" id="{63F16BA5-B0D3-47D5-9704-9BE51122F3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823F97-9A06-4EBB-B232-D9B12E4F8462}"/>
              </a:ext>
            </a:extLst>
          </p:cNvPr>
          <p:cNvSpPr>
            <a:spLocks noGrp="1"/>
          </p:cNvSpPr>
          <p:nvPr>
            <p:ph type="sldNum" sz="quarter" idx="12"/>
          </p:nvPr>
        </p:nvSpPr>
        <p:spPr/>
        <p:txBody>
          <a:bodyPr/>
          <a:lstStyle/>
          <a:p>
            <a:fld id="{3F1978C0-049B-484E-9C99-BFCEBF4B00CE}" type="slidenum">
              <a:rPr lang="en-US" smtClean="0"/>
              <a:t>‹#›</a:t>
            </a:fld>
            <a:endParaRPr lang="en-US"/>
          </a:p>
        </p:txBody>
      </p:sp>
    </p:spTree>
    <p:extLst>
      <p:ext uri="{BB962C8B-B14F-4D97-AF65-F5344CB8AC3E}">
        <p14:creationId xmlns:p14="http://schemas.microsoft.com/office/powerpoint/2010/main" val="2572178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B0F44C-2593-4293-B8B1-A62C0A6EB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95F787-3477-4EEE-B2CB-9EB90D64D6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78DE52-9113-44DB-8888-B202B6DA34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015B7A-F6D9-4A74-A0AB-A95A218058FE}" type="datetimeFigureOut">
              <a:rPr lang="en-US" smtClean="0"/>
              <a:t>1/27/2022</a:t>
            </a:fld>
            <a:endParaRPr lang="en-US"/>
          </a:p>
        </p:txBody>
      </p:sp>
      <p:sp>
        <p:nvSpPr>
          <p:cNvPr id="5" name="Footer Placeholder 4">
            <a:extLst>
              <a:ext uri="{FF2B5EF4-FFF2-40B4-BE49-F238E27FC236}">
                <a16:creationId xmlns:a16="http://schemas.microsoft.com/office/drawing/2014/main" id="{32B63D0A-B878-4A53-8A99-A25A070AC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CEA760-6535-41D8-8167-8766668D10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978C0-049B-484E-9C99-BFCEBF4B00CE}" type="slidenum">
              <a:rPr lang="en-US" smtClean="0"/>
              <a:t>‹#›</a:t>
            </a:fld>
            <a:endParaRPr lang="en-US"/>
          </a:p>
        </p:txBody>
      </p:sp>
    </p:spTree>
    <p:extLst>
      <p:ext uri="{BB962C8B-B14F-4D97-AF65-F5344CB8AC3E}">
        <p14:creationId xmlns:p14="http://schemas.microsoft.com/office/powerpoint/2010/main" val="331649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jpe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jpeg"/><Relationship Id="rId7" Type="http://schemas.openxmlformats.org/officeDocument/2006/relationships/diagramColors" Target="../diagrams/colors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7F166805-79E4-4F29-85E2-347CD50901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E5AA41-57CA-4416-81C5-7666D6E4E05C}"/>
              </a:ext>
            </a:extLst>
          </p:cNvPr>
          <p:cNvSpPr>
            <a:spLocks noGrp="1"/>
          </p:cNvSpPr>
          <p:nvPr>
            <p:ph type="ctrTitle"/>
          </p:nvPr>
        </p:nvSpPr>
        <p:spPr>
          <a:xfrm>
            <a:off x="851720" y="1451113"/>
            <a:ext cx="10121080" cy="2761596"/>
          </a:xfrm>
        </p:spPr>
        <p:txBody>
          <a:bodyPr anchor="t">
            <a:normAutofit fontScale="90000"/>
          </a:bodyPr>
          <a:lstStyle/>
          <a:p>
            <a:pPr algn="l"/>
            <a:r>
              <a:rPr lang="en-US" sz="7200" b="1" kern="0" dirty="0">
                <a:solidFill>
                  <a:srgbClr val="FFFFFF"/>
                </a:solidFill>
                <a:latin typeface="Calibri" panose="020F0502020204030204" pitchFamily="34" charset="0"/>
                <a:ea typeface="SimSun" panose="02010600030101010101" pitchFamily="2" charset="-122"/>
                <a:cs typeface="Times New Roman" panose="02020603050405020304" pitchFamily="18" charset="0"/>
              </a:rPr>
              <a:t>Windows Deployment and Management</a:t>
            </a:r>
            <a:br>
              <a:rPr lang="en-US" sz="5200" b="1" kern="0" dirty="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5200" dirty="0">
              <a:solidFill>
                <a:srgbClr val="FFFFFF"/>
              </a:solidFill>
            </a:endParaRPr>
          </a:p>
        </p:txBody>
      </p:sp>
      <p:sp>
        <p:nvSpPr>
          <p:cNvPr id="3" name="Subtitle 2">
            <a:extLst>
              <a:ext uri="{FF2B5EF4-FFF2-40B4-BE49-F238E27FC236}">
                <a16:creationId xmlns:a16="http://schemas.microsoft.com/office/drawing/2014/main" id="{CBE8A782-FE67-4A72-9A54-C508E894C26F}"/>
              </a:ext>
            </a:extLst>
          </p:cNvPr>
          <p:cNvSpPr>
            <a:spLocks noGrp="1"/>
          </p:cNvSpPr>
          <p:nvPr>
            <p:ph type="subTitle" idx="1"/>
          </p:nvPr>
        </p:nvSpPr>
        <p:spPr>
          <a:xfrm>
            <a:off x="854766" y="3107255"/>
            <a:ext cx="1734669" cy="643467"/>
          </a:xfrm>
        </p:spPr>
        <p:txBody>
          <a:bodyPr anchor="b">
            <a:normAutofit/>
          </a:bodyPr>
          <a:lstStyle/>
          <a:p>
            <a:pPr algn="l"/>
            <a:r>
              <a:rPr lang="en-US" b="1">
                <a:solidFill>
                  <a:srgbClr val="FFFFFF"/>
                </a:solidFill>
                <a:latin typeface="Segoe UI" panose="020B0502040204020203" pitchFamily="34" charset="0"/>
                <a:cs typeface="Segoe UI" panose="020B0502040204020203" pitchFamily="34" charset="0"/>
              </a:rPr>
              <a:t>MODULE 8</a:t>
            </a:r>
            <a:endParaRPr lang="en-US" b="1" dirty="0">
              <a:solidFill>
                <a:srgbClr val="FFFFFF"/>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80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6974546" y="669925"/>
            <a:ext cx="4650862" cy="4812755"/>
          </a:xfrm>
        </p:spPr>
        <p:txBody>
          <a:bodyPr anchor="b">
            <a:normAutofit/>
          </a:bodyPr>
          <a:lstStyle/>
          <a:p>
            <a:r>
              <a:rPr lang="en-US" sz="7200" b="1">
                <a:solidFill>
                  <a:schemeClr val="bg1"/>
                </a:solidFill>
                <a:latin typeface="Segoe UI" panose="020B0502040204020203" pitchFamily="34" charset="0"/>
                <a:ea typeface="SimSun" panose="02010600030101010101" pitchFamily="2" charset="-122"/>
                <a:cs typeface="Segoe UI" panose="020B0502040204020203" pitchFamily="34" charset="0"/>
              </a:rPr>
              <a:t>H</a:t>
            </a:r>
            <a:r>
              <a:rPr lang="en-US" sz="7200" b="1">
                <a:solidFill>
                  <a:schemeClr val="bg1"/>
                </a:solidFill>
                <a:effectLst/>
                <a:latin typeface="Segoe UI" panose="020B0502040204020203" pitchFamily="34" charset="0"/>
                <a:ea typeface="SimSun" panose="02010600030101010101" pitchFamily="2" charset="-122"/>
                <a:cs typeface="Segoe UI" panose="020B0502040204020203" pitchFamily="34" charset="0"/>
              </a:rPr>
              <a:t>ow do Windows updates work? </a:t>
            </a:r>
            <a:endParaRPr lang="en-US" sz="7200">
              <a:solidFill>
                <a:schemeClr val="bg1"/>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1269240" y="753042"/>
            <a:ext cx="4562272" cy="5172060"/>
          </a:xfrm>
        </p:spPr>
        <p:txBody>
          <a:bodyPr anchor="ctr">
            <a:normAutofit/>
          </a:bodyPr>
          <a:lstStyle/>
          <a:p>
            <a:pPr marL="0" marR="0" indent="0">
              <a:spcBef>
                <a:spcPts val="0"/>
              </a:spcBef>
              <a:spcAft>
                <a:spcPts val="800"/>
              </a:spcAft>
              <a:buNone/>
            </a:pPr>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There are four phases to the Windows update process:</a:t>
            </a:r>
          </a:p>
          <a:p>
            <a:pPr marL="914400" lvl="2">
              <a:spcBef>
                <a:spcPts val="0"/>
              </a:spcBef>
              <a:spcAft>
                <a:spcPts val="800"/>
              </a:spcAft>
            </a:pPr>
            <a:r>
              <a:rPr lang="en-US" b="1" cap="all" dirty="0">
                <a:solidFill>
                  <a:schemeClr val="bg1"/>
                </a:solidFill>
                <a:latin typeface="Calibri" panose="020F0502020204030204" pitchFamily="34" charset="0"/>
                <a:ea typeface="SimSun" panose="02010600030101010101" pitchFamily="2" charset="-122"/>
                <a:cs typeface="Times New Roman" panose="02020603050405020304" pitchFamily="18" charset="0"/>
              </a:rPr>
              <a:t>Scan</a:t>
            </a:r>
          </a:p>
          <a:p>
            <a:pPr marL="914400" lvl="2">
              <a:spcBef>
                <a:spcPts val="0"/>
              </a:spcBef>
              <a:spcAft>
                <a:spcPts val="800"/>
              </a:spcAft>
            </a:pPr>
            <a:r>
              <a:rPr lang="en-US" b="1" cap="all" dirty="0">
                <a:solidFill>
                  <a:schemeClr val="bg1"/>
                </a:solidFill>
                <a:latin typeface="Calibri" panose="020F0502020204030204" pitchFamily="34" charset="0"/>
                <a:ea typeface="SimSun" panose="02010600030101010101" pitchFamily="2" charset="-122"/>
                <a:cs typeface="Times New Roman" panose="02020603050405020304" pitchFamily="18" charset="0"/>
              </a:rPr>
              <a:t>Download</a:t>
            </a:r>
          </a:p>
          <a:p>
            <a:pPr marL="914400" lvl="2">
              <a:spcBef>
                <a:spcPts val="0"/>
              </a:spcBef>
              <a:spcAft>
                <a:spcPts val="800"/>
              </a:spcAft>
            </a:pPr>
            <a:r>
              <a:rPr lang="en-US" b="1" cap="all" dirty="0">
                <a:solidFill>
                  <a:schemeClr val="bg1"/>
                </a:solidFill>
                <a:latin typeface="Calibri" panose="020F0502020204030204" pitchFamily="34" charset="0"/>
                <a:ea typeface="SimSun" panose="02010600030101010101" pitchFamily="2" charset="-122"/>
                <a:cs typeface="Times New Roman" panose="02020603050405020304" pitchFamily="18" charset="0"/>
              </a:rPr>
              <a:t>Install</a:t>
            </a:r>
          </a:p>
          <a:p>
            <a:pPr marL="914400" lvl="2">
              <a:spcBef>
                <a:spcPts val="0"/>
              </a:spcBef>
              <a:spcAft>
                <a:spcPts val="800"/>
              </a:spcAft>
            </a:pPr>
            <a:r>
              <a:rPr lang="en-US" b="1" cap="all" dirty="0">
                <a:solidFill>
                  <a:schemeClr val="bg1"/>
                </a:solidFill>
                <a:latin typeface="Calibri" panose="020F0502020204030204" pitchFamily="34" charset="0"/>
                <a:ea typeface="SimSun" panose="02010600030101010101" pitchFamily="2" charset="-122"/>
                <a:cs typeface="Times New Roman" panose="02020603050405020304" pitchFamily="18" charset="0"/>
              </a:rPr>
              <a:t>Commit</a:t>
            </a:r>
          </a:p>
          <a:p>
            <a:pPr marL="914400" lvl="2">
              <a:spcBef>
                <a:spcPts val="0"/>
              </a:spcBef>
              <a:spcAft>
                <a:spcPts val="800"/>
              </a:spcAft>
            </a:pPr>
            <a:r>
              <a:rPr lang="en-US" b="1" cap="all" dirty="0">
                <a:solidFill>
                  <a:schemeClr val="bg1"/>
                </a:solidFill>
                <a:latin typeface="Calibri" panose="020F0502020204030204" pitchFamily="34" charset="0"/>
                <a:ea typeface="SimSun" panose="02010600030101010101" pitchFamily="2" charset="-122"/>
                <a:cs typeface="Times New Roman" panose="02020603050405020304" pitchFamily="18" charset="0"/>
              </a:rPr>
              <a:t>restart</a:t>
            </a:r>
            <a:endParaRPr lang="en-US"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endParaRPr lang="en-US" sz="2000"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97454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564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8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524256" y="516804"/>
            <a:ext cx="6594189" cy="1625210"/>
          </a:xfrm>
        </p:spPr>
        <p:txBody>
          <a:bodyPr>
            <a:normAutofit/>
          </a:bodyPr>
          <a:lstStyle/>
          <a:p>
            <a:r>
              <a:rPr lang="en-US" sz="37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Setup and configure Windows Update for Business</a:t>
            </a:r>
            <a:endParaRPr lang="en-US" sz="3700">
              <a:solidFill>
                <a:srgbClr val="FFFFFF"/>
              </a:solidFill>
            </a:endParaRPr>
          </a:p>
        </p:txBody>
      </p:sp>
      <p:sp>
        <p:nvSpPr>
          <p:cNvPr id="43" name="Rectangle 42">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D052C617-0C4D-4295-AD24-C874FB478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66744" y="2814078"/>
            <a:ext cx="6579910" cy="3339304"/>
          </a:xfrm>
          <a:prstGeom prst="rect">
            <a:avLst/>
          </a:prstGeom>
        </p:spPr>
      </p:pic>
      <p:sp>
        <p:nvSpPr>
          <p:cNvPr id="45" name="Rectangle 4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7781365" y="917725"/>
            <a:ext cx="3886379" cy="4852362"/>
          </a:xfrm>
        </p:spPr>
        <p:txBody>
          <a:bodyPr anchor="ctr">
            <a:normAutofit/>
          </a:bodyPr>
          <a:lstStyle/>
          <a:p>
            <a:pPr marL="0" marR="0" indent="0">
              <a:spcBef>
                <a:spcPts val="0"/>
              </a:spcBef>
              <a:spcAft>
                <a:spcPts val="800"/>
              </a:spcAft>
              <a:buNone/>
            </a:pPr>
            <a:r>
              <a:rPr lang="en-US" sz="2000" b="1" cap="all" dirty="0">
                <a:solidFill>
                  <a:srgbClr val="FFFFFF"/>
                </a:solidFill>
                <a:latin typeface="Calibri" panose="020F0502020204030204" pitchFamily="34" charset="0"/>
                <a:ea typeface="SimSun" panose="02010600030101010101" pitchFamily="2" charset="-122"/>
                <a:cs typeface="Times New Roman" panose="02020603050405020304" pitchFamily="18" charset="0"/>
              </a:rPr>
              <a:t>Windows 10 update ring</a:t>
            </a:r>
            <a:endPar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n-US" sz="2000" b="1" cap="all" dirty="0">
                <a:solidFill>
                  <a:srgbClr val="FFFFFF"/>
                </a:solidFill>
                <a:latin typeface="Calibri" panose="020F0502020204030204" pitchFamily="34" charset="0"/>
                <a:ea typeface="SimSun" panose="02010600030101010101" pitchFamily="2" charset="-122"/>
                <a:cs typeface="Times New Roman" panose="02020603050405020304" pitchFamily="18" charset="0"/>
              </a:rPr>
              <a:t>Windows 10 feature updates</a:t>
            </a:r>
            <a:endPar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endParaRPr>
          </a:p>
          <a:p>
            <a:endParaRPr lang="en-US" sz="2000" dirty="0">
              <a:solidFill>
                <a:srgbClr val="FFFFFF"/>
              </a:solidFill>
            </a:endParaRPr>
          </a:p>
        </p:txBody>
      </p:sp>
    </p:spTree>
    <p:extLst>
      <p:ext uri="{BB962C8B-B14F-4D97-AF65-F5344CB8AC3E}">
        <p14:creationId xmlns:p14="http://schemas.microsoft.com/office/powerpoint/2010/main" val="1177414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6217919" y="669925"/>
            <a:ext cx="4635609" cy="1325563"/>
          </a:xfrm>
        </p:spPr>
        <p:txBody>
          <a:bodyPr anchor="b">
            <a:normAutofit/>
          </a:bodyPr>
          <a:lstStyle/>
          <a:p>
            <a:r>
              <a:rPr lang="en-US" sz="3200" b="1">
                <a:solidFill>
                  <a:schemeClr val="bg1"/>
                </a:solidFill>
                <a:latin typeface="Calibri" panose="020F0502020204030204" pitchFamily="34" charset="0"/>
                <a:ea typeface="SimSun" panose="02010600030101010101" pitchFamily="2" charset="-122"/>
                <a:cs typeface="Times New Roman" panose="02020603050405020304" pitchFamily="18" charset="0"/>
              </a:rPr>
              <a:t>Introduction to Endpoint Manager Service Channels</a:t>
            </a:r>
            <a:endParaRPr lang="en-US" sz="3200">
              <a:solidFill>
                <a:schemeClr val="bg1"/>
              </a:solidFill>
            </a:endParaRPr>
          </a:p>
        </p:txBody>
      </p:sp>
      <p:pic>
        <p:nvPicPr>
          <p:cNvPr id="7" name="Graphic 6" descr="Laptop Secure">
            <a:extLst>
              <a:ext uri="{FF2B5EF4-FFF2-40B4-BE49-F238E27FC236}">
                <a16:creationId xmlns:a16="http://schemas.microsoft.com/office/drawing/2014/main" id="{E8FC8DB7-AE53-43A3-8CA9-89D178AA39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52449"/>
            <a:ext cx="5753102" cy="5753102"/>
          </a:xfrm>
          <a:prstGeom prst="rect">
            <a:avLst/>
          </a:prstGeom>
        </p:spPr>
      </p:pic>
      <p:cxnSp>
        <p:nvCxnSpPr>
          <p:cNvPr id="17" name="Straight Connector 16">
            <a:extLst>
              <a:ext uri="{FF2B5EF4-FFF2-40B4-BE49-F238E27FC236}">
                <a16:creationId xmlns:a16="http://schemas.microsoft.com/office/drawing/2014/main" id="{CEA14AE1-71AB-4B18-826E-F563FF4288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2916"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17920" y="2026340"/>
            <a:ext cx="597408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6217919" y="2400304"/>
            <a:ext cx="4635609" cy="3441692"/>
          </a:xfrm>
        </p:spPr>
        <p:txBody>
          <a:bodyPr>
            <a:normAutofit/>
          </a:bodyPr>
          <a:lstStyle/>
          <a:p>
            <a:pPr marL="0" marR="0" indent="0">
              <a:spcBef>
                <a:spcPts val="0"/>
              </a:spcBef>
              <a:spcAft>
                <a:spcPts val="800"/>
              </a:spcAft>
              <a:buNone/>
            </a:pPr>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Here's a breakdown of the different configuration settings for update ring:</a:t>
            </a:r>
          </a:p>
          <a:p>
            <a:pPr marL="800100" lvl="1" indent="-342900">
              <a:spcBef>
                <a:spcPts val="0"/>
              </a:spcBef>
              <a:buFont typeface="Wingdings" panose="05000000000000000000" pitchFamily="2" charset="2"/>
              <a:buChar char=""/>
            </a:pPr>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Semi-Annual Channel</a:t>
            </a:r>
          </a:p>
          <a:p>
            <a:pPr marL="800100" lvl="1" indent="-342900">
              <a:spcBef>
                <a:spcPts val="0"/>
              </a:spcBef>
              <a:buFont typeface="Wingdings" panose="05000000000000000000" pitchFamily="2" charset="2"/>
              <a:buChar char=""/>
            </a:pPr>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Semi-Annual Channel (targeted) for 1809 and below</a:t>
            </a:r>
          </a:p>
          <a:p>
            <a:pPr marL="800100" lvl="1" indent="-342900">
              <a:spcBef>
                <a:spcPts val="0"/>
              </a:spcBef>
              <a:buFont typeface="Wingdings" panose="05000000000000000000" pitchFamily="2" charset="2"/>
              <a:buChar char=""/>
            </a:pPr>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Windows Insider – Fast</a:t>
            </a:r>
          </a:p>
          <a:p>
            <a:pPr marL="800100" lvl="1" indent="-342900">
              <a:spcBef>
                <a:spcPts val="0"/>
              </a:spcBef>
              <a:buFont typeface="Wingdings" panose="05000000000000000000" pitchFamily="2" charset="2"/>
              <a:buChar char=""/>
            </a:pPr>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Windows Insider – Slow</a:t>
            </a:r>
          </a:p>
          <a:p>
            <a:endParaRPr lang="en-US" sz="2000" dirty="0">
              <a:solidFill>
                <a:schemeClr val="bg1"/>
              </a:solidFill>
            </a:endParaRPr>
          </a:p>
        </p:txBody>
      </p:sp>
    </p:spTree>
    <p:extLst>
      <p:ext uri="{BB962C8B-B14F-4D97-AF65-F5344CB8AC3E}">
        <p14:creationId xmlns:p14="http://schemas.microsoft.com/office/powerpoint/2010/main" val="3113401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888630" y="4760132"/>
            <a:ext cx="4980883" cy="1777829"/>
          </a:xfrm>
        </p:spPr>
        <p:txBody>
          <a:bodyPr>
            <a:normAutofit/>
          </a:bodyPr>
          <a:lstStyle/>
          <a:p>
            <a:pPr algn="r"/>
            <a:endParaRPr lang="en-US" sz="4000"/>
          </a:p>
        </p:txBody>
      </p:sp>
      <p:sp>
        <p:nvSpPr>
          <p:cNvPr id="46" name="Freeform: Shape 4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FF41C21F-8747-48C7-9032-D2E6CEC48B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0" y="-6707"/>
            <a:ext cx="2501324" cy="4446799"/>
          </a:xfrm>
          <a:prstGeom prst="rect">
            <a:avLst/>
          </a:prstGeom>
        </p:spPr>
      </p:pic>
      <p:pic>
        <p:nvPicPr>
          <p:cNvPr id="5" name="Picture 4">
            <a:extLst>
              <a:ext uri="{FF2B5EF4-FFF2-40B4-BE49-F238E27FC236}">
                <a16:creationId xmlns:a16="http://schemas.microsoft.com/office/drawing/2014/main" id="{FB56F1E8-D920-4D80-86F0-F48C0BE75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869235" y="1658344"/>
            <a:ext cx="8175592" cy="1389849"/>
          </a:xfrm>
          <a:prstGeom prst="rect">
            <a:avLst/>
          </a:prstGeom>
          <a:noFill/>
        </p:spPr>
      </p:pic>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6324600" y="4767660"/>
            <a:ext cx="5075720" cy="1770300"/>
          </a:xfrm>
        </p:spPr>
        <p:txBody>
          <a:bodyPr anchor="ctr">
            <a:normAutofit/>
          </a:bodyPr>
          <a:lstStyle/>
          <a:p>
            <a:pPr marL="0" marR="0">
              <a:spcBef>
                <a:spcPts val="0"/>
              </a:spcBef>
              <a:spcAft>
                <a:spcPts val="800"/>
              </a:spcAft>
            </a:pPr>
            <a:r>
              <a:rPr lang="en-US" sz="1800">
                <a:effectLst/>
                <a:latin typeface="Calibri" panose="020F0502020204030204" pitchFamily="34" charset="0"/>
                <a:ea typeface="Times New Roman" panose="02020603050405020304" pitchFamily="18" charset="0"/>
                <a:cs typeface="Times New Roman" panose="02020603050405020304" pitchFamily="18" charset="0"/>
              </a:rPr>
              <a:t>Create a ring deployment with different deferral days for the following:</a:t>
            </a:r>
          </a:p>
          <a:p>
            <a:pPr marL="800100" lvl="1" indent="-342900">
              <a:spcBef>
                <a:spcPts val="0"/>
              </a:spcBef>
              <a:buFont typeface="Wingdings" panose="05000000000000000000" pitchFamily="2" charset="2"/>
              <a:buChar char=""/>
            </a:pPr>
            <a:r>
              <a:rPr lang="en-US" sz="1800">
                <a:effectLst/>
                <a:latin typeface="Calibri" panose="020F0502020204030204" pitchFamily="34" charset="0"/>
                <a:ea typeface="Times New Roman" panose="02020603050405020304" pitchFamily="18" charset="0"/>
                <a:cs typeface="Times New Roman" panose="02020603050405020304" pitchFamily="18" charset="0"/>
              </a:rPr>
              <a:t>Pilot group</a:t>
            </a:r>
          </a:p>
          <a:p>
            <a:pPr marL="800100" lvl="1" indent="-342900">
              <a:spcBef>
                <a:spcPts val="0"/>
              </a:spcBef>
              <a:buFont typeface="Wingdings" panose="05000000000000000000" pitchFamily="2" charset="2"/>
              <a:buChar char=""/>
            </a:pPr>
            <a:r>
              <a:rPr lang="en-US" sz="1800">
                <a:effectLst/>
                <a:latin typeface="Calibri" panose="020F0502020204030204" pitchFamily="34" charset="0"/>
                <a:ea typeface="Times New Roman" panose="02020603050405020304" pitchFamily="18" charset="0"/>
                <a:cs typeface="Times New Roman" panose="02020603050405020304" pitchFamily="18" charset="0"/>
              </a:rPr>
              <a:t>Production ring 1</a:t>
            </a:r>
          </a:p>
          <a:p>
            <a:pPr marL="800100" lvl="1" indent="-342900">
              <a:spcBef>
                <a:spcPts val="0"/>
              </a:spcBef>
              <a:buFont typeface="Wingdings" panose="05000000000000000000" pitchFamily="2" charset="2"/>
              <a:buChar char=""/>
            </a:pPr>
            <a:r>
              <a:rPr lang="en-US" sz="1800">
                <a:effectLst/>
                <a:latin typeface="Calibri" panose="020F0502020204030204" pitchFamily="34" charset="0"/>
                <a:ea typeface="Times New Roman" panose="02020603050405020304" pitchFamily="18" charset="0"/>
                <a:cs typeface="Times New Roman" panose="02020603050405020304" pitchFamily="18" charset="0"/>
              </a:rPr>
              <a:t>Production ring 2</a:t>
            </a:r>
          </a:p>
          <a:p>
            <a:pPr marL="800100" lvl="1" indent="-342900">
              <a:spcBef>
                <a:spcPts val="0"/>
              </a:spcBef>
              <a:buFont typeface="Wingdings" panose="05000000000000000000" pitchFamily="2" charset="2"/>
              <a:buChar char=""/>
            </a:pPr>
            <a:r>
              <a:rPr lang="en-US" sz="1800">
                <a:effectLst/>
                <a:latin typeface="Calibri" panose="020F0502020204030204" pitchFamily="34" charset="0"/>
                <a:ea typeface="Times New Roman" panose="02020603050405020304" pitchFamily="18" charset="0"/>
                <a:cs typeface="Times New Roman" panose="02020603050405020304" pitchFamily="18" charset="0"/>
              </a:rPr>
              <a:t>Broad deployment</a:t>
            </a:r>
          </a:p>
          <a:p>
            <a:endParaRPr lang="en-US" sz="1800"/>
          </a:p>
        </p:txBody>
      </p:sp>
    </p:spTree>
    <p:extLst>
      <p:ext uri="{BB962C8B-B14F-4D97-AF65-F5344CB8AC3E}">
        <p14:creationId xmlns:p14="http://schemas.microsoft.com/office/powerpoint/2010/main" val="23771986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888630" y="4760132"/>
            <a:ext cx="4980883" cy="1777829"/>
          </a:xfrm>
        </p:spPr>
        <p:txBody>
          <a:bodyPr>
            <a:normAutofit/>
          </a:bodyPr>
          <a:lstStyle/>
          <a:p>
            <a:pPr algn="r"/>
            <a:r>
              <a:rPr lang="en-US" sz="4000" b="1" kern="0">
                <a:latin typeface="Calibri" panose="020F0502020204030204" pitchFamily="34" charset="0"/>
                <a:ea typeface="SimSun" panose="02010600030101010101" pitchFamily="2" charset="-122"/>
                <a:cs typeface="Times New Roman" panose="02020603050405020304" pitchFamily="18" charset="0"/>
              </a:rPr>
              <a:t>Windows Updates</a:t>
            </a:r>
            <a:endParaRPr lang="en-US" sz="4000"/>
          </a:p>
        </p:txBody>
      </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BAB6B009-CDB9-450E-A70A-6D0CDAFA9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48910" y="1101264"/>
            <a:ext cx="5286224" cy="2471310"/>
          </a:xfrm>
          <a:prstGeom prst="rect">
            <a:avLst/>
          </a:prstGeom>
        </p:spPr>
      </p:pic>
      <p:pic>
        <p:nvPicPr>
          <p:cNvPr id="5" name="Picture 4">
            <a:extLst>
              <a:ext uri="{FF2B5EF4-FFF2-40B4-BE49-F238E27FC236}">
                <a16:creationId xmlns:a16="http://schemas.microsoft.com/office/drawing/2014/main" id="{618A95FB-79AF-4AA7-B784-6BBE0D54B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256867" y="1662715"/>
            <a:ext cx="5300659" cy="1351668"/>
          </a:xfrm>
          <a:prstGeom prst="rect">
            <a:avLst/>
          </a:prstGeom>
        </p:spPr>
      </p:pic>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6324600" y="4767660"/>
            <a:ext cx="5075720" cy="1770300"/>
          </a:xfrm>
        </p:spPr>
        <p:txBody>
          <a:bodyPr anchor="ctr">
            <a:normAutofit/>
          </a:bodyPr>
          <a:lstStyle/>
          <a:p>
            <a:r>
              <a:rPr lang="en-US" sz="1800" b="1">
                <a:latin typeface="Calibri" panose="020F0502020204030204" pitchFamily="34" charset="0"/>
                <a:ea typeface="SimSun" panose="02010600030101010101" pitchFamily="2" charset="-122"/>
                <a:cs typeface="Times New Roman" panose="02020603050405020304" pitchFamily="18" charset="0"/>
              </a:rPr>
              <a:t>Safeguard holds</a:t>
            </a:r>
          </a:p>
          <a:p>
            <a:endParaRPr lang="en-US" sz="1800"/>
          </a:p>
        </p:txBody>
      </p:sp>
    </p:spTree>
    <p:extLst>
      <p:ext uri="{BB962C8B-B14F-4D97-AF65-F5344CB8AC3E}">
        <p14:creationId xmlns:p14="http://schemas.microsoft.com/office/powerpoint/2010/main" val="288478037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9AB36-4DF6-4400-BF10-3C0D4A8279B8}"/>
              </a:ext>
            </a:extLst>
          </p:cNvPr>
          <p:cNvSpPr>
            <a:spLocks noGrp="1"/>
          </p:cNvSpPr>
          <p:nvPr>
            <p:ph type="ctrTitle"/>
          </p:nvPr>
        </p:nvSpPr>
        <p:spPr>
          <a:xfrm>
            <a:off x="804672" y="5166706"/>
            <a:ext cx="10592174" cy="1000655"/>
          </a:xfrm>
        </p:spPr>
        <p:txBody>
          <a:bodyPr anchor="t">
            <a:normAutofit fontScale="90000"/>
          </a:bodyPr>
          <a:lstStyle/>
          <a:p>
            <a:pPr algn="l"/>
            <a:br>
              <a:rPr lang="en-US" sz="2200" b="1" kern="0" dirty="0">
                <a:solidFill>
                  <a:schemeClr val="tx2"/>
                </a:solidFill>
                <a:latin typeface="Calibri" panose="020F0502020204030204" pitchFamily="34" charset="0"/>
                <a:ea typeface="SimSun" panose="02010600030101010101" pitchFamily="2" charset="-122"/>
                <a:cs typeface="Times New Roman" panose="02020603050405020304" pitchFamily="18" charset="0"/>
              </a:rPr>
            </a:br>
            <a:r>
              <a:rPr lang="en-US" sz="4800" b="1" kern="0" dirty="0">
                <a:solidFill>
                  <a:schemeClr val="tx2"/>
                </a:solidFill>
                <a:latin typeface="Calibri" panose="020F0502020204030204" pitchFamily="34" charset="0"/>
                <a:ea typeface="SimSun" panose="02010600030101010101" pitchFamily="2" charset="-122"/>
                <a:cs typeface="Times New Roman" panose="02020603050405020304" pitchFamily="18" charset="0"/>
              </a:rPr>
              <a:t>Understanding Policy Management</a:t>
            </a:r>
            <a:br>
              <a:rPr lang="en-US" sz="2200" b="1" kern="0" dirty="0">
                <a:solidFill>
                  <a:schemeClr val="tx2"/>
                </a:solidFill>
                <a:latin typeface="Calibri" panose="020F0502020204030204" pitchFamily="34" charset="0"/>
                <a:ea typeface="SimSun" panose="02010600030101010101" pitchFamily="2" charset="-122"/>
                <a:cs typeface="Times New Roman" panose="02020603050405020304" pitchFamily="18" charset="0"/>
              </a:rPr>
            </a:br>
            <a:endParaRPr lang="en-US" sz="2200" dirty="0">
              <a:solidFill>
                <a:schemeClr val="tx2"/>
              </a:solidFill>
            </a:endParaRPr>
          </a:p>
        </p:txBody>
      </p:sp>
      <p:pic>
        <p:nvPicPr>
          <p:cNvPr id="7" name="Picture 6">
            <a:extLst>
              <a:ext uri="{FF2B5EF4-FFF2-40B4-BE49-F238E27FC236}">
                <a16:creationId xmlns:a16="http://schemas.microsoft.com/office/drawing/2014/main" id="{B367B86E-E8C1-4FCB-80A5-1559C85D67F9}"/>
              </a:ext>
            </a:extLst>
          </p:cNvPr>
          <p:cNvPicPr>
            <a:picLocks noChangeAspect="1"/>
          </p:cNvPicPr>
          <p:nvPr/>
        </p:nvPicPr>
        <p:blipFill rotWithShape="1">
          <a:blip r:embed="rId2">
            <a:extLst>
              <a:ext uri="{28A0092B-C50C-407E-A947-70E740481C1C}">
                <a14:useLocalDpi xmlns:a14="http://schemas.microsoft.com/office/drawing/2010/main" val="0"/>
              </a:ext>
            </a:extLst>
          </a:blip>
          <a:srcRect t="13306"/>
          <a:stretch/>
        </p:blipFill>
        <p:spPr bwMode="auto">
          <a:xfrm>
            <a:off x="-1" y="10"/>
            <a:ext cx="12192001" cy="4201449"/>
          </a:xfrm>
          <a:prstGeom prst="rect">
            <a:avLst/>
          </a:prstGeom>
          <a:noFill/>
        </p:spPr>
      </p:pic>
      <p:grpSp>
        <p:nvGrpSpPr>
          <p:cNvPr id="15" name="Group 1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6" name="Freeform: Shape 15">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8" name="Subtitle 7">
            <a:extLst>
              <a:ext uri="{FF2B5EF4-FFF2-40B4-BE49-F238E27FC236}">
                <a16:creationId xmlns:a16="http://schemas.microsoft.com/office/drawing/2014/main" id="{506E7946-2044-4B63-9AAB-20D4F9CF390F}"/>
              </a:ext>
            </a:extLst>
          </p:cNvPr>
          <p:cNvSpPr>
            <a:spLocks noGrp="1"/>
          </p:cNvSpPr>
          <p:nvPr>
            <p:ph type="subTitle" idx="1"/>
          </p:nvPr>
        </p:nvSpPr>
        <p:spPr>
          <a:xfrm>
            <a:off x="804672" y="4580785"/>
            <a:ext cx="9416898" cy="484374"/>
          </a:xfrm>
        </p:spPr>
        <p:txBody>
          <a:bodyPr anchor="b">
            <a:normAutofit/>
          </a:bodyPr>
          <a:lstStyle/>
          <a:p>
            <a:pPr algn="l"/>
            <a:r>
              <a:rPr lang="en-US" sz="2000" b="1" dirty="0">
                <a:solidFill>
                  <a:schemeClr val="tx2"/>
                </a:solidFill>
              </a:rPr>
              <a:t>MODULE 9</a:t>
            </a:r>
          </a:p>
        </p:txBody>
      </p:sp>
    </p:spTree>
    <p:extLst>
      <p:ext uri="{BB962C8B-B14F-4D97-AF65-F5344CB8AC3E}">
        <p14:creationId xmlns:p14="http://schemas.microsoft.com/office/powerpoint/2010/main" val="1985032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abstract design with lines and financial symbols">
            <a:extLst>
              <a:ext uri="{FF2B5EF4-FFF2-40B4-BE49-F238E27FC236}">
                <a16:creationId xmlns:a16="http://schemas.microsoft.com/office/drawing/2014/main" id="{8991328B-8F10-4B96-8701-7AF4960A088C}"/>
              </a:ext>
            </a:extLst>
          </p:cNvPr>
          <p:cNvPicPr>
            <a:picLocks noChangeAspect="1"/>
          </p:cNvPicPr>
          <p:nvPr/>
        </p:nvPicPr>
        <p:blipFill rotWithShape="1">
          <a:blip r:embed="rId3">
            <a:alphaModFix amt="35000"/>
          </a:blip>
          <a:srcRect t="10400" b="5014"/>
          <a:stretch/>
        </p:blipFill>
        <p:spPr>
          <a:xfrm>
            <a:off x="20" y="1"/>
            <a:ext cx="12191980" cy="6857999"/>
          </a:xfrm>
          <a:prstGeom prst="rect">
            <a:avLst/>
          </a:prstGeom>
        </p:spPr>
      </p:pic>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838201" y="1065862"/>
            <a:ext cx="3313164" cy="4726276"/>
          </a:xfrm>
        </p:spPr>
        <p:txBody>
          <a:bodyPr>
            <a:normAutofit/>
          </a:bodyPr>
          <a:lstStyle/>
          <a:p>
            <a:pPr algn="r"/>
            <a:r>
              <a:rPr lang="en-US" sz="40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Chapter Overview</a:t>
            </a:r>
            <a:endParaRPr lang="en-US" sz="400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5155379" y="1065862"/>
            <a:ext cx="5744685" cy="4726276"/>
          </a:xfrm>
        </p:spPr>
        <p:txBody>
          <a:bodyPr anchor="ctr">
            <a:normAutofit/>
          </a:bodyPr>
          <a:lstStyle/>
          <a:p>
            <a:pPr marL="0" marR="0">
              <a:spcBef>
                <a:spcPts val="0"/>
              </a:spcBef>
              <a:spcAft>
                <a:spcPts val="800"/>
              </a:spcAft>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In this chapter, we'll cover the following topics:</a:t>
            </a:r>
          </a:p>
          <a:p>
            <a:pPr lvl="1">
              <a:spcBef>
                <a:spcPts val="0"/>
              </a:spcBef>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Policy management</a:t>
            </a:r>
          </a:p>
          <a:p>
            <a:pPr lvl="1">
              <a:spcBef>
                <a:spcPts val="0"/>
              </a:spcBef>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What is a Content Security Policy (CSP) policy?</a:t>
            </a:r>
          </a:p>
          <a:p>
            <a:pPr lvl="1">
              <a:spcBef>
                <a:spcPts val="0"/>
              </a:spcBef>
            </a:pPr>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Windows Push Notification Services (WNS)</a:t>
            </a:r>
          </a:p>
          <a:p>
            <a:pPr lvl="1"/>
            <a:r>
              <a:rPr lang="en-US" sz="2000">
                <a:solidFill>
                  <a:srgbClr val="FFFFFF"/>
                </a:solidFill>
                <a:latin typeface="Calibri" panose="020F0502020204030204" pitchFamily="34" charset="0"/>
                <a:ea typeface="Times New Roman" panose="02020603050405020304" pitchFamily="18" charset="0"/>
                <a:cs typeface="Times New Roman" panose="02020603050405020304" pitchFamily="18" charset="0"/>
              </a:rPr>
              <a:t>Getting started with policy design...</a:t>
            </a:r>
            <a:endParaRPr lang="en-US" sz="2000">
              <a:solidFill>
                <a:srgbClr val="FFFFFF"/>
              </a:solidFill>
            </a:endParaRPr>
          </a:p>
        </p:txBody>
      </p:sp>
    </p:spTree>
    <p:extLst>
      <p:ext uri="{BB962C8B-B14F-4D97-AF65-F5344CB8AC3E}">
        <p14:creationId xmlns:p14="http://schemas.microsoft.com/office/powerpoint/2010/main" val="97149468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5069940" y="365124"/>
            <a:ext cx="6172200" cy="1828800"/>
          </a:xfrm>
        </p:spPr>
        <p:txBody>
          <a:bodyPr>
            <a:normAutofit/>
          </a:bodyPr>
          <a:lstStyle/>
          <a:p>
            <a:r>
              <a:rPr lang="en-US" b="1" kern="0">
                <a:latin typeface="Calibri" panose="020F0502020204030204" pitchFamily="34" charset="0"/>
                <a:ea typeface="SimSun" panose="02010600030101010101" pitchFamily="2" charset="-122"/>
                <a:cs typeface="Times New Roman" panose="02020603050405020304" pitchFamily="18" charset="0"/>
              </a:rPr>
              <a:t>Policy management</a:t>
            </a:r>
            <a:br>
              <a:rPr lang="en-US" b="1" kern="0">
                <a:latin typeface="Calibri" panose="020F0502020204030204" pitchFamily="34" charset="0"/>
                <a:ea typeface="SimSun" panose="02010600030101010101" pitchFamily="2" charset="-122"/>
                <a:cs typeface="Times New Roman" panose="02020603050405020304" pitchFamily="18" charset="0"/>
              </a:rPr>
            </a:br>
            <a:endParaRPr lang="en-US" dirty="0"/>
          </a:p>
        </p:txBody>
      </p:sp>
      <p:pic>
        <p:nvPicPr>
          <p:cNvPr id="5" name="Picture 4" descr="Digital financial graph">
            <a:extLst>
              <a:ext uri="{FF2B5EF4-FFF2-40B4-BE49-F238E27FC236}">
                <a16:creationId xmlns:a16="http://schemas.microsoft.com/office/drawing/2014/main" id="{4CD7D522-4F98-4B83-A7D5-B9C898D2C581}"/>
              </a:ext>
            </a:extLst>
          </p:cNvPr>
          <p:cNvPicPr>
            <a:picLocks noChangeAspect="1"/>
          </p:cNvPicPr>
          <p:nvPr/>
        </p:nvPicPr>
        <p:blipFill rotWithShape="1">
          <a:blip r:embed="rId3"/>
          <a:srcRect l="38615" r="23329"/>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5069940" y="2322576"/>
            <a:ext cx="6172200" cy="3858768"/>
          </a:xfrm>
        </p:spPr>
        <p:txBody>
          <a:bodyPr>
            <a:normAutofit/>
          </a:bodyPr>
          <a:lstStyle/>
          <a:p>
            <a:pPr marL="0" marR="0" indent="0">
              <a:spcBef>
                <a:spcPts val="0"/>
              </a:spcBef>
              <a:spcAft>
                <a:spcPts val="0"/>
              </a:spcAft>
              <a:buNone/>
            </a:pPr>
            <a:r>
              <a:rPr lang="en-US" sz="2200">
                <a:latin typeface="Calibri" panose="020F0502020204030204" pitchFamily="34" charset="0"/>
                <a:ea typeface="Times New Roman" panose="02020603050405020304" pitchFamily="18" charset="0"/>
                <a:cs typeface="Times New Roman" panose="02020603050405020304" pitchFamily="18" charset="0"/>
              </a:rPr>
              <a:t>Policy management within Microsoft Endpoint Manager – Intune makes it possible to configure the following options from within the </a:t>
            </a:r>
            <a:r>
              <a:rPr lang="en-US" sz="2200" b="1">
                <a:latin typeface="Helvetica" panose="020B0604020202020204" pitchFamily="34" charset="0"/>
                <a:ea typeface="Times New Roman" panose="02020603050405020304" pitchFamily="18" charset="0"/>
                <a:cs typeface="Times New Roman" panose="02020603050405020304" pitchFamily="18" charset="0"/>
              </a:rPr>
              <a:t>Devices</a:t>
            </a:r>
            <a:r>
              <a:rPr lang="en-US" sz="2200">
                <a:latin typeface="Calibri" panose="020F0502020204030204" pitchFamily="34" charset="0"/>
                <a:ea typeface="Times New Roman" panose="02020603050405020304" pitchFamily="18" charset="0"/>
                <a:cs typeface="Times New Roman" panose="02020603050405020304" pitchFamily="18" charset="0"/>
              </a:rPr>
              <a:t> menu:</a:t>
            </a:r>
          </a:p>
          <a:p>
            <a:pPr marL="0" marR="0">
              <a:spcBef>
                <a:spcPts val="0"/>
              </a:spcBef>
              <a:spcAft>
                <a:spcPts val="0"/>
              </a:spcAft>
            </a:pPr>
            <a:endParaRPr lang="en-US" sz="220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pPr>
            <a:r>
              <a:rPr lang="en-US" sz="2200" b="1">
                <a:latin typeface="Helvetica" panose="020B0604020202020204" pitchFamily="34" charset="0"/>
                <a:ea typeface="Times New Roman" panose="02020603050405020304" pitchFamily="18" charset="0"/>
                <a:cs typeface="Times New Roman" panose="02020603050405020304" pitchFamily="18" charset="0"/>
              </a:rPr>
              <a:t>Compliance policies</a:t>
            </a:r>
            <a:endParaRPr lang="en-US" sz="220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pPr>
            <a:r>
              <a:rPr lang="en-US" sz="2200" b="1">
                <a:latin typeface="Helvetica" panose="020B0604020202020204" pitchFamily="34" charset="0"/>
                <a:ea typeface="Times New Roman" panose="02020603050405020304" pitchFamily="18" charset="0"/>
                <a:cs typeface="Times New Roman" panose="02020603050405020304" pitchFamily="18" charset="0"/>
              </a:rPr>
              <a:t>Conditional access</a:t>
            </a:r>
            <a:endParaRPr lang="en-US" sz="220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pPr>
            <a:r>
              <a:rPr lang="en-US" sz="2200" b="1">
                <a:latin typeface="Helvetica" panose="020B0604020202020204" pitchFamily="34" charset="0"/>
                <a:ea typeface="Times New Roman" panose="02020603050405020304" pitchFamily="18" charset="0"/>
                <a:cs typeface="Times New Roman" panose="02020603050405020304" pitchFamily="18" charset="0"/>
              </a:rPr>
              <a:t>Configuration profiles</a:t>
            </a:r>
            <a:endParaRPr lang="en-US" sz="220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pPr>
            <a:r>
              <a:rPr lang="en-US" sz="2200" b="1">
                <a:latin typeface="Helvetica" panose="020B0604020202020204" pitchFamily="34" charset="0"/>
                <a:ea typeface="Times New Roman" panose="02020603050405020304" pitchFamily="18" charset="0"/>
                <a:cs typeface="Times New Roman" panose="02020603050405020304" pitchFamily="18" charset="0"/>
              </a:rPr>
              <a:t>Settings catalog</a:t>
            </a:r>
            <a:endParaRPr lang="en-US" sz="220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pPr>
            <a:r>
              <a:rPr lang="en-US" sz="2200" b="1">
                <a:latin typeface="Helvetica" panose="020B0604020202020204" pitchFamily="34" charset="0"/>
                <a:ea typeface="Times New Roman" panose="02020603050405020304" pitchFamily="18" charset="0"/>
                <a:cs typeface="Times New Roman" panose="02020603050405020304" pitchFamily="18" charset="0"/>
              </a:rPr>
              <a:t>Scripts</a:t>
            </a:r>
            <a:endParaRPr lang="en-US" sz="220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pPr>
            <a:r>
              <a:rPr lang="en-US" sz="2200" b="1">
                <a:latin typeface="Helvetica" panose="020B0604020202020204" pitchFamily="34" charset="0"/>
                <a:ea typeface="Times New Roman" panose="02020603050405020304" pitchFamily="18" charset="0"/>
                <a:cs typeface="Times New Roman" panose="02020603050405020304" pitchFamily="18" charset="0"/>
              </a:rPr>
              <a:t>Group policy analytics (preview)</a:t>
            </a:r>
            <a:endParaRPr lang="en-US" sz="220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pPr>
            <a:r>
              <a:rPr lang="en-US" sz="2200" b="1">
                <a:latin typeface="Helvetica" panose="020B0604020202020204" pitchFamily="34" charset="0"/>
                <a:ea typeface="Times New Roman" panose="02020603050405020304" pitchFamily="18" charset="0"/>
                <a:cs typeface="Times New Roman" panose="02020603050405020304" pitchFamily="18" charset="0"/>
              </a:rPr>
              <a:t>Enrollment restrictions</a:t>
            </a:r>
            <a:endParaRPr lang="en-US" sz="2200">
              <a:latin typeface="Calibri" panose="020F0502020204030204" pitchFamily="34" charset="0"/>
              <a:ea typeface="Times New Roman" panose="02020603050405020304" pitchFamily="18" charset="0"/>
              <a:cs typeface="Times New Roman" panose="02020603050405020304" pitchFamily="18" charset="0"/>
            </a:endParaRPr>
          </a:p>
          <a:p>
            <a:pPr lvl="1">
              <a:spcBef>
                <a:spcPts val="0"/>
              </a:spcBef>
            </a:pPr>
            <a:r>
              <a:rPr lang="en-US" sz="2200" b="1">
                <a:latin typeface="Helvetica" panose="020B0604020202020204" pitchFamily="34" charset="0"/>
                <a:ea typeface="Times New Roman" panose="02020603050405020304" pitchFamily="18" charset="0"/>
                <a:cs typeface="Times New Roman" panose="02020603050405020304" pitchFamily="18" charset="0"/>
              </a:rPr>
              <a:t>Policy sets</a:t>
            </a:r>
            <a:endParaRPr lang="en-US" sz="2200">
              <a:latin typeface="Calibri" panose="020F0502020204030204" pitchFamily="34" charset="0"/>
              <a:ea typeface="Times New Roman" panose="02020603050405020304" pitchFamily="18" charset="0"/>
              <a:cs typeface="Times New Roman" panose="02020603050405020304" pitchFamily="18" charset="0"/>
            </a:endParaRPr>
          </a:p>
          <a:p>
            <a:endParaRPr lang="en-US" sz="2200"/>
          </a:p>
        </p:txBody>
      </p:sp>
      <p:sp>
        <p:nvSpPr>
          <p:cNvPr id="4" name="TextBox 3">
            <a:extLst>
              <a:ext uri="{FF2B5EF4-FFF2-40B4-BE49-F238E27FC236}">
                <a16:creationId xmlns:a16="http://schemas.microsoft.com/office/drawing/2014/main" id="{F8776674-FFEC-45EB-B8E3-7572B1AE5574}"/>
              </a:ext>
            </a:extLst>
          </p:cNvPr>
          <p:cNvSpPr txBox="1"/>
          <p:nvPr/>
        </p:nvSpPr>
        <p:spPr>
          <a:xfrm>
            <a:off x="10739718" y="365124"/>
            <a:ext cx="657552" cy="369332"/>
          </a:xfrm>
          <a:prstGeom prst="rect">
            <a:avLst/>
          </a:prstGeom>
          <a:noFill/>
        </p:spPr>
        <p:txBody>
          <a:bodyPr wrap="none" rtlCol="0">
            <a:spAutoFit/>
          </a:bodyPr>
          <a:lstStyle/>
          <a:p>
            <a:r>
              <a:rPr lang="en-US" dirty="0"/>
              <a:t>p188</a:t>
            </a:r>
          </a:p>
        </p:txBody>
      </p:sp>
    </p:spTree>
    <p:extLst>
      <p:ext uri="{BB962C8B-B14F-4D97-AF65-F5344CB8AC3E}">
        <p14:creationId xmlns:p14="http://schemas.microsoft.com/office/powerpoint/2010/main" val="262594019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5069939" y="365124"/>
            <a:ext cx="6172200" cy="1828800"/>
          </a:xfrm>
        </p:spPr>
        <p:txBody>
          <a:bodyPr>
            <a:normAutofit/>
          </a:bodyPr>
          <a:lstStyle/>
          <a:p>
            <a:r>
              <a:rPr lang="en-US" b="1" kern="0" dirty="0">
                <a:latin typeface="Calibri" panose="020F0502020204030204" pitchFamily="34" charset="0"/>
                <a:ea typeface="SimSun" panose="02010600030101010101" pitchFamily="2" charset="-122"/>
                <a:cs typeface="Times New Roman" panose="02020603050405020304" pitchFamily="18" charset="0"/>
              </a:rPr>
              <a:t>Covid19</a:t>
            </a:r>
            <a:br>
              <a:rPr lang="en-US" b="1" kern="0" dirty="0">
                <a:latin typeface="Calibri" panose="020F0502020204030204" pitchFamily="34" charset="0"/>
                <a:ea typeface="SimSun" panose="02010600030101010101" pitchFamily="2" charset="-122"/>
                <a:cs typeface="Times New Roman" panose="02020603050405020304" pitchFamily="18" charset="0"/>
              </a:rPr>
            </a:br>
            <a:r>
              <a:rPr lang="en-US" b="1" kern="0" dirty="0">
                <a:latin typeface="Calibri" panose="020F0502020204030204" pitchFamily="34" charset="0"/>
                <a:ea typeface="SimSun" panose="02010600030101010101" pitchFamily="2" charset="-122"/>
                <a:cs typeface="Times New Roman" panose="02020603050405020304" pitchFamily="18" charset="0"/>
              </a:rPr>
              <a:t>Policy management </a:t>
            </a:r>
            <a:endParaRPr lang="en-US" dirty="0"/>
          </a:p>
        </p:txBody>
      </p:sp>
      <p:pic>
        <p:nvPicPr>
          <p:cNvPr id="6" name="Picture 5">
            <a:extLst>
              <a:ext uri="{FF2B5EF4-FFF2-40B4-BE49-F238E27FC236}">
                <a16:creationId xmlns:a16="http://schemas.microsoft.com/office/drawing/2014/main" id="{823F6C63-C7C6-4496-B2E4-546DCFAFFAA8}"/>
              </a:ext>
            </a:extLst>
          </p:cNvPr>
          <p:cNvPicPr>
            <a:picLocks noChangeAspect="1"/>
          </p:cNvPicPr>
          <p:nvPr/>
        </p:nvPicPr>
        <p:blipFill rotWithShape="1">
          <a:blip r:embed="rId3"/>
          <a:srcRect l="31608" r="30336"/>
          <a:stretch/>
        </p:blipFill>
        <p:spPr>
          <a:xfrm>
            <a:off x="20" y="10"/>
            <a:ext cx="4639713" cy="6857990"/>
          </a:xfrm>
          <a:prstGeom prst="rect">
            <a:avLst/>
          </a:prstGeom>
        </p:spPr>
      </p:pic>
      <p:graphicFrame>
        <p:nvGraphicFramePr>
          <p:cNvPr id="5" name="Content Placeholder 2">
            <a:extLst>
              <a:ext uri="{FF2B5EF4-FFF2-40B4-BE49-F238E27FC236}">
                <a16:creationId xmlns:a16="http://schemas.microsoft.com/office/drawing/2014/main" id="{885C0EA1-F864-4D74-B98A-537CED94ADFD}"/>
              </a:ext>
            </a:extLst>
          </p:cNvPr>
          <p:cNvGraphicFramePr>
            <a:graphicFrameLocks noGrp="1"/>
          </p:cNvGraphicFramePr>
          <p:nvPr>
            <p:ph idx="1"/>
            <p:extLst>
              <p:ext uri="{D42A27DB-BD31-4B8C-83A1-F6EECF244321}">
                <p14:modId xmlns:p14="http://schemas.microsoft.com/office/powerpoint/2010/main" val="2476906231"/>
              </p:ext>
            </p:extLst>
          </p:nvPr>
        </p:nvGraphicFramePr>
        <p:xfrm>
          <a:off x="5069940" y="2322576"/>
          <a:ext cx="6172200" cy="3858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671605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6527800" y="448721"/>
            <a:ext cx="4713997" cy="1225650"/>
          </a:xfrm>
        </p:spPr>
        <p:txBody>
          <a:bodyPr anchor="b">
            <a:normAutofit/>
          </a:bodyPr>
          <a:lstStyle/>
          <a:p>
            <a:r>
              <a:rPr lang="en-US" sz="3800">
                <a:solidFill>
                  <a:schemeClr val="bg1"/>
                </a:solidFill>
              </a:rPr>
              <a:t>Module Focus</a:t>
            </a:r>
          </a:p>
        </p:txBody>
      </p:sp>
      <p:pic>
        <p:nvPicPr>
          <p:cNvPr id="5" name="Picture 4" descr="Illuminated server room panel">
            <a:extLst>
              <a:ext uri="{FF2B5EF4-FFF2-40B4-BE49-F238E27FC236}">
                <a16:creationId xmlns:a16="http://schemas.microsoft.com/office/drawing/2014/main" id="{D62E1864-B189-4A85-A372-4B4B7A1520C4}"/>
              </a:ext>
            </a:extLst>
          </p:cNvPr>
          <p:cNvPicPr>
            <a:picLocks noChangeAspect="1"/>
          </p:cNvPicPr>
          <p:nvPr/>
        </p:nvPicPr>
        <p:blipFill>
          <a:blip r:embed="rId3"/>
          <a:stretch>
            <a:fillRect/>
          </a:stretch>
        </p:blipFill>
        <p:spPr>
          <a:xfrm>
            <a:off x="-2346" y="1537790"/>
            <a:ext cx="5666547" cy="3782420"/>
          </a:xfrm>
          <a:prstGeom prst="rect">
            <a:avLst/>
          </a:prstGeom>
        </p:spPr>
      </p:pic>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6527800" y="1909192"/>
            <a:ext cx="4713997" cy="3647710"/>
          </a:xfrm>
        </p:spPr>
        <p:txBody>
          <a:bodyPr>
            <a:normAutofit/>
          </a:bodyPr>
          <a:lstStyle/>
          <a:p>
            <a:pPr marL="0" indent="0">
              <a:buNone/>
            </a:pPr>
            <a:r>
              <a:rPr lang="en-US" sz="17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Focus on pure cloud management of Azure Active Directory Windows 1011 devices:</a:t>
            </a:r>
          </a:p>
          <a:p>
            <a:pPr lvl="1"/>
            <a:r>
              <a:rPr lang="en-US" sz="1700" dirty="0">
                <a:solidFill>
                  <a:schemeClr val="bg1"/>
                </a:solidFill>
                <a:latin typeface="Calibri" panose="020F0502020204030204" pitchFamily="34" charset="0"/>
                <a:cs typeface="Times New Roman" panose="02020603050405020304" pitchFamily="18" charset="0"/>
              </a:rPr>
              <a:t>Moving away from:</a:t>
            </a:r>
          </a:p>
          <a:p>
            <a:pPr lvl="2"/>
            <a:r>
              <a:rPr lang="en-US" sz="17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Windows devices on-premises in the office, </a:t>
            </a:r>
          </a:p>
          <a:p>
            <a:pPr lvl="2"/>
            <a:r>
              <a:rPr lang="en-US" sz="17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in production, or </a:t>
            </a:r>
          </a:p>
          <a:p>
            <a:pPr lvl="2"/>
            <a:r>
              <a:rPr lang="en-US" sz="17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with end users working at home with VPN.</a:t>
            </a:r>
          </a:p>
          <a:p>
            <a:pPr lvl="2"/>
            <a:endParaRPr lang="en-US" sz="17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lvl="1"/>
            <a:r>
              <a:rPr lang="en-US" sz="17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Moving forward to:</a:t>
            </a:r>
          </a:p>
          <a:p>
            <a:pPr lvl="2"/>
            <a:r>
              <a:rPr lang="en-US" sz="17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best option with new devices is pure Azure Active Directory joined and onboarded with Windows Autopilot</a:t>
            </a:r>
            <a:endParaRPr lang="en-US" sz="1700"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768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1" name="Freeform: Shape 1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2" name="Freeform: Shape 1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1268127" y="2023558"/>
            <a:ext cx="3521265" cy="2491292"/>
          </a:xfrm>
        </p:spPr>
        <p:txBody>
          <a:bodyPr anchor="t">
            <a:normAutofit/>
          </a:bodyPr>
          <a:lstStyle/>
          <a:p>
            <a:r>
              <a:rPr lang="en-US" sz="4000" b="1" kern="0">
                <a:latin typeface="Calibri" panose="020F0502020204030204" pitchFamily="34" charset="0"/>
                <a:ea typeface="SimSun" panose="02010600030101010101" pitchFamily="2" charset="-122"/>
                <a:cs typeface="Times New Roman" panose="02020603050405020304" pitchFamily="18" charset="0"/>
              </a:rPr>
              <a:t>Chapter Overview</a:t>
            </a:r>
            <a:br>
              <a:rPr lang="en-US" sz="4000" b="1" kern="0">
                <a:latin typeface="Calibri" panose="020F0502020204030204" pitchFamily="34" charset="0"/>
                <a:ea typeface="SimSun" panose="02010600030101010101" pitchFamily="2" charset="-122"/>
                <a:cs typeface="Times New Roman" panose="02020603050405020304" pitchFamily="18" charset="0"/>
              </a:rPr>
            </a:br>
            <a:endParaRPr lang="en-US" sz="4000"/>
          </a:p>
        </p:txBody>
      </p:sp>
      <p:sp>
        <p:nvSpPr>
          <p:cNvPr id="14" name="Freeform: Shape 1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6099175" y="1311088"/>
            <a:ext cx="5276850" cy="4327261"/>
          </a:xfrm>
        </p:spPr>
        <p:txBody>
          <a:bodyPr>
            <a:normAutofit/>
          </a:bodyPr>
          <a:lstStyle/>
          <a:p>
            <a:pPr marL="0" marR="0">
              <a:spcBef>
                <a:spcPts val="900"/>
              </a:spcBef>
              <a:spcAft>
                <a:spcPts val="900"/>
              </a:spcAft>
            </a:pP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In this module, we'll go through the following topics:</a:t>
            </a:r>
            <a:endParaRPr lang="en-US" sz="200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buFont typeface="Wingdings" panose="05000000000000000000" pitchFamily="2" charset="2"/>
              <a:buChar char=""/>
            </a:pP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Deploying existing Windows devices into Microsoft Endpoint Manager</a:t>
            </a:r>
            <a:endParaRPr lang="en-US" sz="200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buFont typeface="Wingdings" panose="05000000000000000000" pitchFamily="2" charset="2"/>
              <a:buChar char=""/>
            </a:pP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What about on-premises devices?</a:t>
            </a:r>
            <a:endParaRPr lang="en-US" sz="200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buFont typeface="Wingdings" panose="05000000000000000000" pitchFamily="2" charset="2"/>
              <a:buChar char=""/>
            </a:pP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Co-management</a:t>
            </a:r>
            <a:endParaRPr lang="en-US" sz="200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buFont typeface="Wingdings" panose="05000000000000000000" pitchFamily="2" charset="2"/>
              <a:buChar char=""/>
            </a:pP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Tenant attach</a:t>
            </a:r>
            <a:endParaRPr lang="en-US" sz="200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buFont typeface="Wingdings" panose="05000000000000000000" pitchFamily="2" charset="2"/>
              <a:buChar char=""/>
            </a:pP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Microsoft Surface and other </a:t>
            </a:r>
            <a:r>
              <a:rPr lang="en-US" sz="2000" b="1">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Original Equipment Manufacturer</a:t>
            </a: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 (</a:t>
            </a:r>
            <a:r>
              <a:rPr lang="en-US" sz="2000" b="1">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OEM</a:t>
            </a: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 devices</a:t>
            </a:r>
            <a:endParaRPr lang="en-US" sz="200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buFont typeface="Wingdings" panose="05000000000000000000" pitchFamily="2" charset="2"/>
              <a:buChar char=""/>
            </a:pP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Windows Update for Business</a:t>
            </a:r>
            <a:endParaRPr lang="en-US" sz="200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buFont typeface="Wingdings" panose="05000000000000000000" pitchFamily="2" charset="2"/>
              <a:buChar char=""/>
            </a:pPr>
            <a:r>
              <a:rPr lang="en-US" sz="2000">
                <a:solidFill>
                  <a:schemeClr val="tx1">
                    <a:alpha val="80000"/>
                  </a:schemeClr>
                </a:solidFill>
                <a:latin typeface="Calibri" panose="020F0502020204030204" pitchFamily="34" charset="0"/>
                <a:ea typeface="Times New Roman" panose="02020603050405020304" pitchFamily="18" charset="0"/>
                <a:cs typeface="Calibri" panose="020F0502020204030204" pitchFamily="34" charset="0"/>
              </a:rPr>
              <a:t>Windows 10 and Windows 11 update rings</a:t>
            </a:r>
            <a:endParaRPr lang="en-US" sz="200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br>
              <a:rPr lang="en-US" sz="2000">
                <a:solidFill>
                  <a:schemeClr val="tx1">
                    <a:alpha val="80000"/>
                  </a:schemeClr>
                </a:solidFill>
                <a:latin typeface="Calibri" panose="020F0502020204030204" pitchFamily="34" charset="0"/>
                <a:ea typeface="Times New Roman" panose="02020603050405020304" pitchFamily="18" charset="0"/>
              </a:rPr>
            </a:br>
            <a:endParaRPr lang="en-US" sz="2000">
              <a:solidFill>
                <a:schemeClr val="tx1">
                  <a:alpha val="80000"/>
                </a:schemeClr>
              </a:solidFill>
            </a:endParaRPr>
          </a:p>
        </p:txBody>
      </p:sp>
    </p:spTree>
    <p:extLst>
      <p:ext uri="{BB962C8B-B14F-4D97-AF65-F5344CB8AC3E}">
        <p14:creationId xmlns:p14="http://schemas.microsoft.com/office/powerpoint/2010/main" val="135805605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1225292" y="1450655"/>
            <a:ext cx="3932030" cy="3956690"/>
          </a:xfrm>
        </p:spPr>
        <p:txBody>
          <a:bodyPr anchor="ctr">
            <a:normAutofit/>
          </a:bodyPr>
          <a:lstStyle/>
          <a:p>
            <a:r>
              <a:rPr lang="en-US" sz="5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Looking back at traditional Windows management</a:t>
            </a:r>
            <a:endParaRPr lang="en-US" sz="5000" dirty="0">
              <a:solidFill>
                <a:schemeClr val="bg1"/>
              </a:solidFill>
            </a:endParaRP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373D635-DB88-45BB-A875-255E21110CAA}"/>
              </a:ext>
            </a:extLst>
          </p:cNvPr>
          <p:cNvGraphicFramePr>
            <a:graphicFrameLocks noGrp="1"/>
          </p:cNvGraphicFramePr>
          <p:nvPr>
            <p:ph idx="1"/>
            <p:extLst>
              <p:ext uri="{D42A27DB-BD31-4B8C-83A1-F6EECF244321}">
                <p14:modId xmlns:p14="http://schemas.microsoft.com/office/powerpoint/2010/main" val="1914275729"/>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0940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589560" y="856180"/>
            <a:ext cx="4560584" cy="1128068"/>
          </a:xfrm>
        </p:spPr>
        <p:txBody>
          <a:bodyPr anchor="ctr">
            <a:normAutofit/>
          </a:bodyPr>
          <a:lstStyle/>
          <a:p>
            <a:r>
              <a:rPr lang="en-US" sz="3700" b="1" kern="0">
                <a:latin typeface="Calibri" panose="020F0502020204030204" pitchFamily="34" charset="0"/>
                <a:ea typeface="SimSun" panose="02010600030101010101" pitchFamily="2" charset="-122"/>
                <a:cs typeface="Times New Roman" panose="02020603050405020304" pitchFamily="18" charset="0"/>
              </a:rPr>
              <a:t>What is a CSP policy?</a:t>
            </a:r>
            <a:endParaRPr lang="en-US" sz="3700"/>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gure 9.1 – CSP policy tree&#10;">
            <a:extLst>
              <a:ext uri="{FF2B5EF4-FFF2-40B4-BE49-F238E27FC236}">
                <a16:creationId xmlns:a16="http://schemas.microsoft.com/office/drawing/2014/main" id="{B05C8D59-F4EC-406A-B98C-C9D16D502365}"/>
              </a:ext>
            </a:extLst>
          </p:cNvPr>
          <p:cNvPicPr>
            <a:picLocks noChangeAspect="1"/>
          </p:cNvPicPr>
          <p:nvPr/>
        </p:nvPicPr>
        <p:blipFill rotWithShape="1">
          <a:blip r:embed="rId3">
            <a:extLst>
              <a:ext uri="{28A0092B-C50C-407E-A947-70E740481C1C}">
                <a14:useLocalDpi xmlns:a14="http://schemas.microsoft.com/office/drawing/2010/main" val="0"/>
              </a:ext>
            </a:extLst>
          </a:blip>
          <a:srcRect t="821" r="4" b="13"/>
          <a:stretch/>
        </p:blipFill>
        <p:spPr bwMode="auto">
          <a:xfrm>
            <a:off x="5977788" y="799352"/>
            <a:ext cx="5425410" cy="5259296"/>
          </a:xfrm>
          <a:prstGeom prst="rect">
            <a:avLst/>
          </a:prstGeom>
        </p:spPr>
      </p:pic>
      <p:graphicFrame>
        <p:nvGraphicFramePr>
          <p:cNvPr id="6" name="Content Placeholder 2">
            <a:extLst>
              <a:ext uri="{FF2B5EF4-FFF2-40B4-BE49-F238E27FC236}">
                <a16:creationId xmlns:a16="http://schemas.microsoft.com/office/drawing/2014/main" id="{ED8F9CFF-16C6-4ADD-A4BF-0319E69111A9}"/>
              </a:ext>
            </a:extLst>
          </p:cNvPr>
          <p:cNvGraphicFramePr>
            <a:graphicFrameLocks noGrp="1"/>
          </p:cNvGraphicFramePr>
          <p:nvPr>
            <p:ph idx="1"/>
            <p:extLst>
              <p:ext uri="{D42A27DB-BD31-4B8C-83A1-F6EECF244321}">
                <p14:modId xmlns:p14="http://schemas.microsoft.com/office/powerpoint/2010/main" val="3107465047"/>
              </p:ext>
            </p:extLst>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8466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User policy</a:t>
            </a:r>
            <a:endParaRPr lang="en-US" sz="6000" dirty="0">
              <a:solidFill>
                <a:srgbClr val="FFFFFF"/>
              </a:solidFill>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57CCFBE-DA71-4F8E-B6D0-24C8F33357E3}"/>
              </a:ext>
            </a:extLst>
          </p:cNvPr>
          <p:cNvGraphicFramePr>
            <a:graphicFrameLocks noGrp="1"/>
          </p:cNvGraphicFramePr>
          <p:nvPr>
            <p:ph idx="1"/>
            <p:extLst>
              <p:ext uri="{D42A27DB-BD31-4B8C-83A1-F6EECF244321}">
                <p14:modId xmlns:p14="http://schemas.microsoft.com/office/powerpoint/2010/main" val="4284642218"/>
              </p:ext>
            </p:extLst>
          </p:nvPr>
        </p:nvGraphicFramePr>
        <p:xfrm>
          <a:off x="841248" y="3337269"/>
          <a:ext cx="10509504" cy="2905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6914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Device policy</a:t>
            </a:r>
            <a:endParaRPr lang="en-US" sz="6000" dirty="0">
              <a:solidFill>
                <a:srgbClr val="FFFFFF"/>
              </a:solidFill>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57CCFBE-DA71-4F8E-B6D0-24C8F33357E3}"/>
              </a:ext>
            </a:extLst>
          </p:cNvPr>
          <p:cNvGraphicFramePr>
            <a:graphicFrameLocks noGrp="1"/>
          </p:cNvGraphicFramePr>
          <p:nvPr>
            <p:ph idx="1"/>
            <p:extLst>
              <p:ext uri="{D42A27DB-BD31-4B8C-83A1-F6EECF244321}">
                <p14:modId xmlns:p14="http://schemas.microsoft.com/office/powerpoint/2010/main" val="833102136"/>
              </p:ext>
            </p:extLst>
          </p:nvPr>
        </p:nvGraphicFramePr>
        <p:xfrm>
          <a:off x="841248" y="3337269"/>
          <a:ext cx="10509504" cy="2071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198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3981"/>
            <a:ext cx="11274158"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731519" y="731520"/>
            <a:ext cx="10666145" cy="1426464"/>
          </a:xfrm>
        </p:spPr>
        <p:txBody>
          <a:bodyPr>
            <a:normAutofit/>
          </a:bodyPr>
          <a:lstStyle/>
          <a:p>
            <a:r>
              <a:rPr lang="en-US">
                <a:solidFill>
                  <a:srgbClr val="FFFFFF"/>
                </a:solidFill>
                <a:latin typeface="Calibri" panose="020F0502020204030204" pitchFamily="34" charset="0"/>
                <a:ea typeface="Times New Roman" panose="02020603050405020304" pitchFamily="18" charset="0"/>
                <a:cs typeface="Times New Roman" panose="02020603050405020304" pitchFamily="18" charset="0"/>
              </a:rPr>
              <a:t>ADMX-backed policies </a:t>
            </a:r>
            <a:endParaRPr lang="en-US">
              <a:solidFill>
                <a:srgbClr val="FFFFFF"/>
              </a:solidFill>
            </a:endParaRPr>
          </a:p>
        </p:txBody>
      </p:sp>
      <p:sp>
        <p:nvSpPr>
          <p:cNvPr id="10" name="Rectangle 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9006933"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789456" y="2789918"/>
            <a:ext cx="8370393" cy="3300196"/>
          </a:xfrm>
        </p:spPr>
        <p:txBody>
          <a:bodyPr anchor="ctr">
            <a:normAutofit/>
          </a:bodyPr>
          <a:lstStyle/>
          <a:p>
            <a:pPr marL="0" marR="0" indent="0">
              <a:spcBef>
                <a:spcPts val="0"/>
              </a:spcBef>
              <a:spcAft>
                <a:spcPts val="800"/>
              </a:spcAft>
              <a:buNone/>
            </a:pPr>
            <a:r>
              <a:rPr lang="en-US" sz="2400" dirty="0">
                <a:latin typeface="Calibri" panose="020F0502020204030204" pitchFamily="34" charset="0"/>
                <a:ea typeface="Times New Roman" panose="02020603050405020304" pitchFamily="18" charset="0"/>
                <a:cs typeface="Times New Roman" panose="02020603050405020304" pitchFamily="18" charset="0"/>
              </a:rPr>
              <a:t>The OMA-URI string needs to go into the CSP policy URI:</a:t>
            </a:r>
          </a:p>
          <a:p>
            <a:pPr marL="457200" lvl="1" indent="0">
              <a:spcBef>
                <a:spcPts val="0"/>
              </a:spcBef>
              <a:spcAft>
                <a:spcPts val="800"/>
              </a:spcAft>
              <a:buNone/>
            </a:pPr>
            <a:r>
              <a:rPr lang="en-US" dirty="0">
                <a:latin typeface="Consolas" panose="020B0609020204030204" pitchFamily="49" charset="0"/>
                <a:ea typeface="SimSun" panose="02010600030101010101" pitchFamily="2" charset="-122"/>
                <a:cs typeface="Times New Roman" panose="02020603050405020304" pitchFamily="18" charset="0"/>
              </a:rPr>
              <a:t>./Vendor/MSFT/Policy/</a:t>
            </a:r>
            <a:r>
              <a:rPr lang="en-US" dirty="0" err="1">
                <a:latin typeface="Consolas" panose="020B0609020204030204" pitchFamily="49" charset="0"/>
                <a:ea typeface="SimSun" panose="02010600030101010101" pitchFamily="2" charset="-122"/>
                <a:cs typeface="Times New Roman" panose="02020603050405020304" pitchFamily="18" charset="0"/>
              </a:rPr>
              <a:t>ConfigOperations</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ADMXInstall</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Applicationname</a:t>
            </a:r>
            <a:r>
              <a:rPr lang="en-US" dirty="0">
                <a:latin typeface="Consolas" panose="020B0609020204030204" pitchFamily="49" charset="0"/>
                <a:ea typeface="SimSun" panose="02010600030101010101" pitchFamily="2" charset="-122"/>
                <a:cs typeface="Times New Roman" panose="02020603050405020304" pitchFamily="18" charset="0"/>
              </a:rPr>
              <a:t>/Policy/</a:t>
            </a:r>
            <a:r>
              <a:rPr lang="en-US" dirty="0" err="1">
                <a:latin typeface="Consolas" panose="020B0609020204030204" pitchFamily="49" charset="0"/>
                <a:ea typeface="SimSun" panose="02010600030101010101" pitchFamily="2" charset="-122"/>
                <a:cs typeface="Times New Roman" panose="02020603050405020304" pitchFamily="18" charset="0"/>
              </a:rPr>
              <a:t>ADMXFileName</a:t>
            </a:r>
            <a:r>
              <a:rPr lang="en-US" dirty="0">
                <a:latin typeface="Calibri" panose="020F0502020204030204" pitchFamily="34" charset="0"/>
                <a:ea typeface="Times New Roman" panose="02020603050405020304" pitchFamily="18" charset="0"/>
                <a:cs typeface="Times New Roman" panose="02020603050405020304" pitchFamily="18" charset="0"/>
              </a:rPr>
              <a:t>.</a:t>
            </a:r>
          </a:p>
          <a:p>
            <a:pPr marL="457200" lvl="1" indent="0">
              <a:spcBef>
                <a:spcPts val="0"/>
              </a:spcBef>
              <a:spcAft>
                <a:spcPts val="800"/>
              </a:spcAft>
              <a:buNone/>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457200" lvl="1" indent="0">
              <a:spcBef>
                <a:spcPts val="0"/>
              </a:spcBef>
              <a:spcAft>
                <a:spcPts val="800"/>
              </a:spcAft>
              <a:buNone/>
            </a:pPr>
            <a:r>
              <a:rPr lang="en-US" dirty="0">
                <a:latin typeface="Consolas" panose="020B0609020204030204" pitchFamily="49" charset="0"/>
                <a:ea typeface="SimSun" panose="02010600030101010101" pitchFamily="2" charset="-122"/>
                <a:cs typeface="Times New Roman" panose="02020603050405020304" pitchFamily="18" charset="0"/>
              </a:rPr>
              <a:t>./Vendor/MSFT/Policy/Config/</a:t>
            </a:r>
            <a:r>
              <a:rPr lang="en-US" dirty="0">
                <a:latin typeface="Calibri" panose="020F0502020204030204" pitchFamily="34" charset="0"/>
                <a:ea typeface="Times New Roman" panose="02020603050405020304" pitchFamily="18" charset="0"/>
                <a:cs typeface="Times New Roman" panose="02020603050405020304" pitchFamily="18" charset="0"/>
              </a:rPr>
              <a:t> remains the same for all machine policies that you are deploying to the device.</a:t>
            </a:r>
          </a:p>
          <a:p>
            <a:endParaRPr lang="en-US" sz="2400" dirty="0"/>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2480956"/>
            <a:ext cx="2112264"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4529023"/>
            <a:ext cx="2107363"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479021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966952" y="1204108"/>
            <a:ext cx="2669406" cy="1781175"/>
          </a:xfrm>
        </p:spPr>
        <p:txBody>
          <a:bodyPr>
            <a:normAutofit/>
          </a:bodyPr>
          <a:lstStyle/>
          <a:p>
            <a:r>
              <a:rPr lang="en-US" sz="3200" b="1">
                <a:solidFill>
                  <a:srgbClr val="FFFFFF"/>
                </a:solidFill>
                <a:latin typeface="Segoe UI" panose="020B0502040204020203" pitchFamily="34" charset="0"/>
                <a:ea typeface="Times New Roman" panose="02020603050405020304" pitchFamily="18" charset="0"/>
                <a:cs typeface="Segoe UI" panose="020B0502040204020203" pitchFamily="34" charset="0"/>
              </a:rPr>
              <a:t>C</a:t>
            </a:r>
            <a:r>
              <a:rPr lang="en-US" sz="3200" b="1">
                <a:solidFill>
                  <a:srgbClr val="FFFFFF"/>
                </a:solidFill>
                <a:effectLst/>
                <a:latin typeface="Segoe UI" panose="020B0502040204020203" pitchFamily="34" charset="0"/>
                <a:ea typeface="Times New Roman" panose="02020603050405020304" pitchFamily="18" charset="0"/>
                <a:cs typeface="Segoe UI" panose="020B0502040204020203" pitchFamily="34" charset="0"/>
              </a:rPr>
              <a:t>ontent of the ADMX file</a:t>
            </a:r>
            <a:endParaRPr lang="en-US" sz="3200" b="1">
              <a:solidFill>
                <a:srgbClr val="FFFFFF"/>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966951" y="3355130"/>
            <a:ext cx="2669407" cy="2427333"/>
          </a:xfrm>
        </p:spPr>
        <p:txBody>
          <a:bodyPr>
            <a:normAutofit/>
          </a:bodyPr>
          <a:lstStyle/>
          <a:p>
            <a:r>
              <a:rPr lang="en-US" sz="1600" dirty="0">
                <a:latin typeface="Consolas" panose="020B0609020204030204" pitchFamily="49" charset="0"/>
                <a:ea typeface="SimSun" panose="02010600030101010101" pitchFamily="2" charset="-122"/>
              </a:rPr>
              <a:t>HKLM\SOFTWARE\MICROSOFT\</a:t>
            </a:r>
            <a:r>
              <a:rPr lang="en-US" sz="1600" dirty="0" err="1">
                <a:latin typeface="Consolas" panose="020B0609020204030204" pitchFamily="49" charset="0"/>
                <a:ea typeface="SimSun" panose="02010600030101010101" pitchFamily="2" charset="-122"/>
              </a:rPr>
              <a:t>PolicyManager</a:t>
            </a:r>
            <a:r>
              <a:rPr lang="en-US" sz="1600" dirty="0">
                <a:latin typeface="Consolas" panose="020B0609020204030204" pitchFamily="49" charset="0"/>
                <a:ea typeface="SimSun" panose="02010600030101010101" pitchFamily="2" charset="-122"/>
              </a:rPr>
              <a:t>\</a:t>
            </a:r>
            <a:r>
              <a:rPr lang="en-US" sz="1600" dirty="0" err="1">
                <a:latin typeface="Consolas" panose="020B0609020204030204" pitchFamily="49" charset="0"/>
                <a:ea typeface="SimSun" panose="02010600030101010101" pitchFamily="2" charset="-122"/>
              </a:rPr>
              <a:t>AdmxInstalled</a:t>
            </a:r>
            <a:r>
              <a:rPr lang="en-US" sz="1600" dirty="0">
                <a:latin typeface="Calibri" panose="020F0502020204030204" pitchFamily="34" charset="0"/>
                <a:ea typeface="Times New Roman" panose="02020603050405020304" pitchFamily="18" charset="0"/>
                <a:cs typeface="Times New Roman" panose="02020603050405020304" pitchFamily="18" charset="0"/>
              </a:rPr>
              <a:t>.</a:t>
            </a:r>
          </a:p>
          <a:p>
            <a:endParaRPr lang="en-US" sz="1600" dirty="0">
              <a:latin typeface="Consolas" panose="020B0609020204030204" pitchFamily="49" charset="0"/>
              <a:ea typeface="SimSun" panose="02010600030101010101" pitchFamily="2" charset="-122"/>
              <a:cs typeface="Times New Roman" panose="02020603050405020304" pitchFamily="18" charset="0"/>
            </a:endParaRPr>
          </a:p>
          <a:p>
            <a:r>
              <a:rPr lang="en-US" sz="1600" dirty="0">
                <a:latin typeface="Consolas" panose="020B0609020204030204" pitchFamily="49" charset="0"/>
                <a:ea typeface="SimSun" panose="02010600030101010101" pitchFamily="2" charset="-122"/>
                <a:cs typeface="Times New Roman" panose="02020603050405020304" pitchFamily="18" charset="0"/>
              </a:rPr>
              <a:t>HKLM\Software\Microsoft\</a:t>
            </a:r>
            <a:r>
              <a:rPr lang="en-US" sz="1600" dirty="0" err="1">
                <a:latin typeface="Consolas" panose="020B0609020204030204" pitchFamily="49" charset="0"/>
                <a:ea typeface="SimSun" panose="02010600030101010101" pitchFamily="2" charset="-122"/>
                <a:cs typeface="Times New Roman" panose="02020603050405020304" pitchFamily="18" charset="0"/>
              </a:rPr>
              <a:t>PolicyManager</a:t>
            </a:r>
            <a:r>
              <a:rPr lang="en-US" sz="1600" dirty="0">
                <a:latin typeface="Consolas" panose="020B0609020204030204" pitchFamily="49" charset="0"/>
                <a:ea typeface="SimSun" panose="02010600030101010101" pitchFamily="2" charset="-122"/>
                <a:cs typeface="Times New Roman" panose="02020603050405020304" pitchFamily="18" charset="0"/>
              </a:rPr>
              <a:t>\</a:t>
            </a:r>
            <a:r>
              <a:rPr lang="en-US" sz="1600" dirty="0" err="1">
                <a:latin typeface="Consolas" panose="020B0609020204030204" pitchFamily="49" charset="0"/>
                <a:ea typeface="SimSun" panose="02010600030101010101" pitchFamily="2" charset="-122"/>
                <a:cs typeface="Times New Roman" panose="02020603050405020304" pitchFamily="18" charset="0"/>
              </a:rPr>
              <a:t>AdmxDefault</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endParaRPr lang="en-US" sz="1600" dirty="0"/>
          </a:p>
        </p:txBody>
      </p:sp>
      <p:pic>
        <p:nvPicPr>
          <p:cNvPr id="4" name="Picture 3" descr="Figure 9.2 – Registry entry for AdmxInstalled&#10;">
            <a:extLst>
              <a:ext uri="{FF2B5EF4-FFF2-40B4-BE49-F238E27FC236}">
                <a16:creationId xmlns:a16="http://schemas.microsoft.com/office/drawing/2014/main" id="{C21AA477-7BDB-4EF7-B8C3-80CBACF85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805770" y="952500"/>
            <a:ext cx="6616387" cy="4829963"/>
          </a:xfrm>
          <a:prstGeom prst="rect">
            <a:avLst/>
          </a:prstGeom>
        </p:spPr>
      </p:pic>
    </p:spTree>
    <p:extLst>
      <p:ext uri="{BB962C8B-B14F-4D97-AF65-F5344CB8AC3E}">
        <p14:creationId xmlns:p14="http://schemas.microsoft.com/office/powerpoint/2010/main" val="4060612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3981"/>
            <a:ext cx="11274158"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731519" y="731520"/>
            <a:ext cx="10666145" cy="1426464"/>
          </a:xfrm>
        </p:spPr>
        <p:txBody>
          <a:bodyPr>
            <a:normAutofit/>
          </a:bodyPr>
          <a:lstStyle/>
          <a:p>
            <a: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t>Getting started with policy design</a:t>
            </a:r>
            <a:endParaRPr lang="en-US">
              <a:solidFill>
                <a:srgbClr val="FFFFFF"/>
              </a:solidFill>
            </a:endParaRPr>
          </a:p>
        </p:txBody>
      </p:sp>
      <p:sp>
        <p:nvSpPr>
          <p:cNvPr id="10" name="Rectangle 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9006933"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789456" y="2789918"/>
            <a:ext cx="8370393" cy="3300196"/>
          </a:xfrm>
        </p:spPr>
        <p:txBody>
          <a:bodyPr anchor="ctr">
            <a:normAutofit/>
          </a:bodyPr>
          <a:lstStyle/>
          <a:p>
            <a:pPr marL="0" marR="0">
              <a:spcBef>
                <a:spcPts val="0"/>
              </a:spcBef>
              <a:spcAft>
                <a:spcPts val="800"/>
              </a:spcAft>
            </a:pPr>
            <a:r>
              <a:rPr lang="en-US" sz="2600" dirty="0">
                <a:latin typeface="Calibri" panose="020F0502020204030204" pitchFamily="34" charset="0"/>
                <a:ea typeface="Times New Roman" panose="02020603050405020304" pitchFamily="18" charset="0"/>
                <a:cs typeface="Times New Roman" panose="02020603050405020304" pitchFamily="18" charset="0"/>
              </a:rPr>
              <a:t>Creating policies:</a:t>
            </a:r>
          </a:p>
          <a:p>
            <a:pPr lvl="1">
              <a:spcBef>
                <a:spcPts val="0"/>
              </a:spcBef>
            </a:pPr>
            <a:r>
              <a:rPr lang="en-US" sz="2600" dirty="0">
                <a:latin typeface="Calibri" panose="020F0502020204030204" pitchFamily="34" charset="0"/>
                <a:ea typeface="Times New Roman" panose="02020603050405020304" pitchFamily="18" charset="0"/>
                <a:cs typeface="Times New Roman" panose="02020603050405020304" pitchFamily="18" charset="0"/>
              </a:rPr>
              <a:t>Configure the security baseline.</a:t>
            </a:r>
          </a:p>
          <a:p>
            <a:pPr lvl="1">
              <a:spcBef>
                <a:spcPts val="0"/>
              </a:spcBef>
            </a:pPr>
            <a:r>
              <a:rPr lang="en-US" sz="2600" dirty="0">
                <a:latin typeface="Calibri" panose="020F0502020204030204" pitchFamily="34" charset="0"/>
                <a:ea typeface="Times New Roman" panose="02020603050405020304" pitchFamily="18" charset="0"/>
                <a:cs typeface="Times New Roman" panose="02020603050405020304" pitchFamily="18" charset="0"/>
              </a:rPr>
              <a:t>Configure policy from the </a:t>
            </a:r>
            <a:r>
              <a:rPr lang="en-US" sz="2600" b="1" dirty="0">
                <a:latin typeface="Helvetica" panose="020B0604020202020204" pitchFamily="34" charset="0"/>
                <a:ea typeface="Times New Roman" panose="02020603050405020304" pitchFamily="18" charset="0"/>
                <a:cs typeface="Times New Roman" panose="02020603050405020304" pitchFamily="18" charset="0"/>
              </a:rPr>
              <a:t>Endpoint Security</a:t>
            </a:r>
            <a:r>
              <a:rPr lang="en-US" sz="2600" dirty="0">
                <a:latin typeface="Calibri" panose="020F0502020204030204" pitchFamily="34" charset="0"/>
                <a:ea typeface="Times New Roman" panose="02020603050405020304" pitchFamily="18" charset="0"/>
                <a:cs typeface="Times New Roman" panose="02020603050405020304" pitchFamily="18" charset="0"/>
              </a:rPr>
              <a:t> blade.</a:t>
            </a:r>
          </a:p>
          <a:p>
            <a:pPr lvl="1">
              <a:spcBef>
                <a:spcPts val="0"/>
              </a:spcBef>
            </a:pPr>
            <a:r>
              <a:rPr lang="en-US" sz="2600" dirty="0">
                <a:latin typeface="Calibri" panose="020F0502020204030204" pitchFamily="34" charset="0"/>
                <a:ea typeface="Times New Roman" panose="02020603050405020304" pitchFamily="18" charset="0"/>
                <a:cs typeface="Times New Roman" panose="02020603050405020304" pitchFamily="18" charset="0"/>
              </a:rPr>
              <a:t>Configure policy from the </a:t>
            </a:r>
            <a:r>
              <a:rPr lang="en-US" sz="2600" b="1" dirty="0">
                <a:latin typeface="Helvetica" panose="020B0604020202020204" pitchFamily="34" charset="0"/>
                <a:ea typeface="Times New Roman" panose="02020603050405020304" pitchFamily="18" charset="0"/>
                <a:cs typeface="Times New Roman" panose="02020603050405020304" pitchFamily="18" charset="0"/>
              </a:rPr>
              <a:t>Settings</a:t>
            </a:r>
            <a:r>
              <a:rPr lang="en-US" sz="2600" dirty="0">
                <a:latin typeface="Calibri" panose="020F0502020204030204" pitchFamily="34" charset="0"/>
                <a:ea typeface="Times New Roman" panose="02020603050405020304" pitchFamily="18" charset="0"/>
                <a:cs typeface="Times New Roman" panose="02020603050405020304" pitchFamily="18" charset="0"/>
              </a:rPr>
              <a:t> catalog.</a:t>
            </a:r>
          </a:p>
          <a:p>
            <a:pPr lvl="1">
              <a:spcBef>
                <a:spcPts val="0"/>
              </a:spcBef>
            </a:pPr>
            <a:r>
              <a:rPr lang="en-US" sz="2600" dirty="0">
                <a:latin typeface="Calibri" panose="020F0502020204030204" pitchFamily="34" charset="0"/>
                <a:ea typeface="Times New Roman" panose="02020603050405020304" pitchFamily="18" charset="0"/>
                <a:cs typeface="Times New Roman" panose="02020603050405020304" pitchFamily="18" charset="0"/>
              </a:rPr>
              <a:t>Configure the administrative template.</a:t>
            </a:r>
          </a:p>
          <a:p>
            <a:pPr lvl="1">
              <a:spcBef>
                <a:spcPts val="0"/>
              </a:spcBef>
            </a:pPr>
            <a:r>
              <a:rPr lang="en-US" sz="2600" dirty="0">
                <a:latin typeface="Calibri" panose="020F0502020204030204" pitchFamily="34" charset="0"/>
                <a:ea typeface="Times New Roman" panose="02020603050405020304" pitchFamily="18" charset="0"/>
                <a:cs typeface="Times New Roman" panose="02020603050405020304" pitchFamily="18" charset="0"/>
              </a:rPr>
              <a:t>Configure the device configuration.</a:t>
            </a:r>
          </a:p>
          <a:p>
            <a:pPr lvl="1">
              <a:spcBef>
                <a:spcPts val="0"/>
              </a:spcBef>
            </a:pPr>
            <a:r>
              <a:rPr lang="en-US" sz="2600" dirty="0">
                <a:latin typeface="Calibri" panose="020F0502020204030204" pitchFamily="34" charset="0"/>
                <a:ea typeface="Times New Roman" panose="02020603050405020304" pitchFamily="18" charset="0"/>
                <a:cs typeface="Times New Roman" panose="02020603050405020304" pitchFamily="18" charset="0"/>
              </a:rPr>
              <a:t>Leverage a custom policy as the last resort.</a:t>
            </a:r>
          </a:p>
          <a:p>
            <a:endParaRPr lang="en-US" sz="2600" dirty="0"/>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2480956"/>
            <a:ext cx="2112264"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4529023"/>
            <a:ext cx="2107363"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45627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1EC64BD2-BD0D-4E2B-9CE3-5EB09CA91B81}"/>
              </a:ext>
            </a:extLst>
          </p:cNvPr>
          <p:cNvPicPr>
            <a:picLocks noChangeAspect="1"/>
          </p:cNvPicPr>
          <p:nvPr/>
        </p:nvPicPr>
        <p:blipFill rotWithShape="1">
          <a:blip r:embed="rId3"/>
          <a:srcRect t="26036" r="-1" b="6114"/>
          <a:stretch/>
        </p:blipFill>
        <p:spPr>
          <a:xfrm>
            <a:off x="-1" y="10"/>
            <a:ext cx="12228129" cy="4666928"/>
          </a:xfrm>
          <a:prstGeom prst="rect">
            <a:avLst/>
          </a:prstGeom>
        </p:spPr>
      </p:pic>
      <p:grpSp>
        <p:nvGrpSpPr>
          <p:cNvPr id="11" name="Group 1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2" name="Freeform: Shape 1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5" name="Freeform: Shape 1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804672" y="4551037"/>
            <a:ext cx="5021782" cy="1509931"/>
          </a:xfrm>
        </p:spPr>
        <p:txBody>
          <a:bodyPr>
            <a:normAutofit/>
          </a:bodyPr>
          <a:lstStyle/>
          <a:p>
            <a:r>
              <a:rPr lang="en-US" sz="3300" b="1" kern="0">
                <a:solidFill>
                  <a:schemeClr val="tx2"/>
                </a:solidFill>
                <a:latin typeface="Calibri" panose="020F0502020204030204" pitchFamily="34" charset="0"/>
                <a:ea typeface="SimSun" panose="02010600030101010101" pitchFamily="2" charset="-122"/>
                <a:cs typeface="Times New Roman" panose="02020603050405020304" pitchFamily="18" charset="0"/>
              </a:rPr>
              <a:t>Windows Push Notification Services (WNS)</a:t>
            </a:r>
            <a:endParaRPr lang="en-US" sz="3300">
              <a:solidFill>
                <a:schemeClr val="tx2"/>
              </a:solidFill>
            </a:endParaRPr>
          </a:p>
        </p:txBody>
      </p:sp>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6470247" y="4551037"/>
            <a:ext cx="4926411" cy="1509935"/>
          </a:xfrm>
        </p:spPr>
        <p:txBody>
          <a:bodyPr anchor="ctr">
            <a:normAutofit/>
          </a:bodyPr>
          <a:lstStyle/>
          <a:p>
            <a:pPr>
              <a:spcBef>
                <a:spcPts val="0"/>
              </a:spcBef>
              <a:spcAft>
                <a:spcPts val="800"/>
              </a:spcAft>
            </a:pPr>
            <a:r>
              <a:rPr lang="en-US" sz="1400" dirty="0">
                <a:solidFill>
                  <a:schemeClr val="tx2"/>
                </a:solidFill>
                <a:latin typeface="Calibri" panose="020F0502020204030204" pitchFamily="34" charset="0"/>
                <a:ea typeface="Times New Roman" panose="02020603050405020304" pitchFamily="18" charset="0"/>
                <a:cs typeface="Times New Roman" panose="02020603050405020304" pitchFamily="18" charset="0"/>
              </a:rPr>
              <a:t>Microsoft Intune makes an HTTP POST to the channel URI. This request is made over SSL and contains the necessary headers and the notification payload.</a:t>
            </a:r>
          </a:p>
          <a:p>
            <a:r>
              <a:rPr lang="en-US" sz="1400" dirty="0">
                <a:solidFill>
                  <a:schemeClr val="tx2"/>
                </a:solidFill>
                <a:latin typeface="Calibri" panose="020F0502020204030204" pitchFamily="34" charset="0"/>
                <a:ea typeface="Times New Roman" panose="02020603050405020304" pitchFamily="18" charset="0"/>
                <a:cs typeface="Times New Roman" panose="02020603050405020304" pitchFamily="18" charset="0"/>
              </a:rPr>
              <a:t>WNS responds to indicate that the notification has been received and will be delivered at the next available opportunity</a:t>
            </a:r>
            <a:endParaRPr lang="en-US" sz="1400" dirty="0">
              <a:solidFill>
                <a:schemeClr val="tx2"/>
              </a:solidFill>
            </a:endParaRPr>
          </a:p>
        </p:txBody>
      </p:sp>
    </p:spTree>
    <p:extLst>
      <p:ext uri="{BB962C8B-B14F-4D97-AF65-F5344CB8AC3E}">
        <p14:creationId xmlns:p14="http://schemas.microsoft.com/office/powerpoint/2010/main" val="3078382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D4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524256" y="516804"/>
            <a:ext cx="6594189" cy="1625210"/>
          </a:xfrm>
        </p:spPr>
        <p:txBody>
          <a:bodyPr>
            <a:normAutofit/>
          </a:bodyPr>
          <a:lstStyle/>
          <a:p>
            <a:r>
              <a:rPr lang="en-US" sz="37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Policy management within Microsoft Endpoint Manager</a:t>
            </a:r>
            <a:br>
              <a:rPr lang="en-US" sz="37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3700">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859770-D2C3-4B15-8D61-4BE0F7D050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007567" y="2660287"/>
            <a:ext cx="5698264" cy="3646887"/>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8029319" y="917725"/>
            <a:ext cx="3424739" cy="4852362"/>
          </a:xfrm>
        </p:spPr>
        <p:txBody>
          <a:bodyPr anchor="ctr">
            <a:normAutofit/>
          </a:bodyPr>
          <a:lstStyle/>
          <a:p>
            <a:pPr marL="0" marR="0" indent="0">
              <a:spcBef>
                <a:spcPts val="0"/>
              </a:spcBef>
              <a:spcAft>
                <a:spcPts val="0"/>
              </a:spcAft>
              <a:buNone/>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You can use policy sets to do the following:</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Group objects that need to be assigned together.</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Assign your organization's minimum configuration requirements on all managed devices.</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Assign commonly used or relevant apps to all users.</a:t>
            </a:r>
          </a:p>
          <a:p>
            <a:endParaRPr lang="en-US" sz="2000" dirty="0">
              <a:solidFill>
                <a:srgbClr val="FFFFFF"/>
              </a:solidFill>
            </a:endParaRPr>
          </a:p>
        </p:txBody>
      </p:sp>
    </p:spTree>
    <p:extLst>
      <p:ext uri="{BB962C8B-B14F-4D97-AF65-F5344CB8AC3E}">
        <p14:creationId xmlns:p14="http://schemas.microsoft.com/office/powerpoint/2010/main" val="1958812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F86F27-1EBC-4524-B4C2-76F98E3CC4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007567" y="549714"/>
            <a:ext cx="5698264" cy="3646887"/>
          </a:xfrm>
          <a:prstGeom prst="rect">
            <a:avLst/>
          </a:prstGeom>
        </p:spPr>
      </p:pic>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rgbClr val="3D4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524256" y="4765963"/>
            <a:ext cx="6594189" cy="1625210"/>
          </a:xfrm>
        </p:spPr>
        <p:txBody>
          <a:bodyPr>
            <a:normAutofit/>
          </a:bodyPr>
          <a:lstStyle/>
          <a:p>
            <a:r>
              <a:rPr lang="en-US" sz="37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Policy management within Microsoft Endpoint Manager</a:t>
            </a:r>
            <a:br>
              <a:rPr lang="en-US" sz="37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3700">
              <a:solidFill>
                <a:srgbClr val="FFFFFF"/>
              </a:solidFill>
            </a:endParaRPr>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8029319" y="917725"/>
            <a:ext cx="3424739" cy="4852362"/>
          </a:xfrm>
        </p:spPr>
        <p:txBody>
          <a:bodyPr anchor="ctr">
            <a:normAutofit/>
          </a:bodyPr>
          <a:lstStyle/>
          <a:p>
            <a:pPr marL="0" marR="0" indent="0">
              <a:spcBef>
                <a:spcPts val="0"/>
              </a:spcBef>
              <a:spcAft>
                <a:spcPts val="0"/>
              </a:spcAft>
              <a:buNone/>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You can include the following management objects in a policy set:</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App configuration policies</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App protection policies</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Device configuration profiles</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Device compliance policies</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Device type restrictions</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Windows Autopilot deployment profiles</a:t>
            </a:r>
          </a:p>
          <a:p>
            <a:pPr lvl="1">
              <a:spcBef>
                <a:spcPts val="0"/>
              </a:spcBef>
            </a:pPr>
            <a:r>
              <a:rPr lang="en-US" sz="20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Enrollment status page</a:t>
            </a:r>
          </a:p>
          <a:p>
            <a:endParaRPr lang="en-US" sz="2000" dirty="0">
              <a:solidFill>
                <a:srgbClr val="FFFFFF"/>
              </a:solidFill>
            </a:endParaRPr>
          </a:p>
        </p:txBody>
      </p:sp>
    </p:spTree>
    <p:extLst>
      <p:ext uri="{BB962C8B-B14F-4D97-AF65-F5344CB8AC3E}">
        <p14:creationId xmlns:p14="http://schemas.microsoft.com/office/powerpoint/2010/main" val="2264618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888630" y="4563895"/>
            <a:ext cx="5109005" cy="1777829"/>
          </a:xfrm>
        </p:spPr>
        <p:txBody>
          <a:bodyPr>
            <a:normAutofit/>
          </a:bodyPr>
          <a:lstStyle/>
          <a:p>
            <a:pPr algn="r"/>
            <a:r>
              <a:rPr lang="en-US" sz="2800" b="1" kern="0">
                <a:latin typeface="Calibri" panose="020F0502020204030204" pitchFamily="34" charset="0"/>
                <a:ea typeface="SimSun" panose="02010600030101010101" pitchFamily="2" charset="-122"/>
                <a:cs typeface="Times New Roman" panose="02020603050405020304" pitchFamily="18" charset="0"/>
              </a:rPr>
              <a:t>Deploying existing Windows devices into Microsoft Endpoint Manager</a:t>
            </a:r>
            <a:br>
              <a:rPr lang="en-US" sz="2800" b="1" kern="0">
                <a:latin typeface="Calibri" panose="020F0502020204030204" pitchFamily="34" charset="0"/>
                <a:ea typeface="SimSun" panose="02010600030101010101" pitchFamily="2" charset="-122"/>
                <a:cs typeface="Times New Roman" panose="02020603050405020304" pitchFamily="18" charset="0"/>
              </a:rPr>
            </a:br>
            <a:endParaRPr lang="en-US" sz="2800"/>
          </a:p>
        </p:txBody>
      </p:sp>
      <p:pic>
        <p:nvPicPr>
          <p:cNvPr id="5" name="Picture 4" descr="Woman peeking out a window">
            <a:extLst>
              <a:ext uri="{FF2B5EF4-FFF2-40B4-BE49-F238E27FC236}">
                <a16:creationId xmlns:a16="http://schemas.microsoft.com/office/drawing/2014/main" id="{85404BD5-AC8E-4DC3-B783-053BE738F5EE}"/>
              </a:ext>
            </a:extLst>
          </p:cNvPr>
          <p:cNvPicPr>
            <a:picLocks noChangeAspect="1"/>
          </p:cNvPicPr>
          <p:nvPr/>
        </p:nvPicPr>
        <p:blipFill rotWithShape="1">
          <a:blip r:embed="rId3"/>
          <a:srcRect l="7045" r="-3" b="-3"/>
          <a:stretch/>
        </p:blipFill>
        <p:spPr>
          <a:xfrm>
            <a:off x="20" y="10"/>
            <a:ext cx="5997616" cy="4306823"/>
          </a:xfrm>
          <a:custGeom>
            <a:avLst/>
            <a:gdLst/>
            <a:ahLst/>
            <a:cxnLst/>
            <a:rect l="l" t="t" r="r" b="b"/>
            <a:pathLst>
              <a:path w="5997636" h="4306833">
                <a:moveTo>
                  <a:pt x="0" y="0"/>
                </a:moveTo>
                <a:lnTo>
                  <a:pt x="5997636" y="0"/>
                </a:lnTo>
                <a:lnTo>
                  <a:pt x="5997636" y="4302053"/>
                </a:lnTo>
                <a:lnTo>
                  <a:pt x="5313331" y="4306748"/>
                </a:lnTo>
                <a:cubicBezTo>
                  <a:pt x="3800480" y="4309129"/>
                  <a:pt x="2093145" y="4262282"/>
                  <a:pt x="400746" y="4118385"/>
                </a:cubicBezTo>
                <a:lnTo>
                  <a:pt x="0" y="4081409"/>
                </a:lnTo>
                <a:lnTo>
                  <a:pt x="0" y="2982070"/>
                </a:lnTo>
                <a:lnTo>
                  <a:pt x="0" y="2789945"/>
                </a:lnTo>
                <a:close/>
              </a:path>
            </a:pathLst>
          </a:custGeom>
        </p:spPr>
      </p:pic>
      <p:pic>
        <p:nvPicPr>
          <p:cNvPr id="6" name="Picture 5">
            <a:extLst>
              <a:ext uri="{FF2B5EF4-FFF2-40B4-BE49-F238E27FC236}">
                <a16:creationId xmlns:a16="http://schemas.microsoft.com/office/drawing/2014/main" id="{136D407C-2201-4DED-B97D-7351ED5891F3}"/>
              </a:ext>
            </a:extLst>
          </p:cNvPr>
          <p:cNvPicPr>
            <a:picLocks noChangeAspect="1"/>
          </p:cNvPicPr>
          <p:nvPr/>
        </p:nvPicPr>
        <p:blipFill rotWithShape="1">
          <a:blip r:embed="rId4"/>
          <a:srcRect r="17802"/>
          <a:stretch/>
        </p:blipFill>
        <p:spPr>
          <a:xfrm>
            <a:off x="6176435" y="10"/>
            <a:ext cx="6015565" cy="4299555"/>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p:spPr>
      </p:pic>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6191776" y="4571423"/>
            <a:ext cx="5208544" cy="1770300"/>
          </a:xfrm>
        </p:spPr>
        <p:txBody>
          <a:bodyPr anchor="ctr">
            <a:normAutofit/>
          </a:bodyPr>
          <a:lstStyle/>
          <a:p>
            <a:r>
              <a:rPr lang="en-US" sz="1800" b="1" cap="all">
                <a:latin typeface="Calibri" panose="020F0502020204030204" pitchFamily="34" charset="0"/>
                <a:ea typeface="SimSun" panose="02010600030101010101" pitchFamily="2" charset="-122"/>
                <a:cs typeface="Times New Roman" panose="02020603050405020304" pitchFamily="18" charset="0"/>
              </a:rPr>
              <a:t>Physical Deployment Scenario Only.</a:t>
            </a:r>
          </a:p>
          <a:p>
            <a:pPr lvl="1"/>
            <a:r>
              <a:rPr lang="en-US" sz="1800">
                <a:latin typeface="Calibri" panose="020F0502020204030204" pitchFamily="34" charset="0"/>
                <a:ea typeface="Times New Roman" panose="02020603050405020304" pitchFamily="18" charset="0"/>
                <a:cs typeface="Times New Roman" panose="02020603050405020304" pitchFamily="18" charset="0"/>
              </a:rPr>
              <a:t>Windows Autopilot</a:t>
            </a:r>
          </a:p>
          <a:p>
            <a:pPr marL="457200" lvl="1" indent="0">
              <a:buNone/>
            </a:pPr>
            <a:endParaRPr lang="en-US" sz="1800"/>
          </a:p>
        </p:txBody>
      </p:sp>
    </p:spTree>
    <p:extLst>
      <p:ext uri="{BB962C8B-B14F-4D97-AF65-F5344CB8AC3E}">
        <p14:creationId xmlns:p14="http://schemas.microsoft.com/office/powerpoint/2010/main" val="262800701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4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Migrating policies from AD – Group Policy management </a:t>
            </a:r>
          </a:p>
        </p:txBody>
      </p:sp>
      <p:pic>
        <p:nvPicPr>
          <p:cNvPr id="4" name="Content Placeholder 3">
            <a:extLst>
              <a:ext uri="{FF2B5EF4-FFF2-40B4-BE49-F238E27FC236}">
                <a16:creationId xmlns:a16="http://schemas.microsoft.com/office/drawing/2014/main" id="{D1F26E7A-A034-442A-BA20-EEB1C9386A2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038600" y="1127083"/>
            <a:ext cx="7188199" cy="4600444"/>
          </a:xfrm>
          <a:prstGeom prst="rect">
            <a:avLst/>
          </a:prstGeom>
        </p:spPr>
      </p:pic>
    </p:spTree>
    <p:extLst>
      <p:ext uri="{BB962C8B-B14F-4D97-AF65-F5344CB8AC3E}">
        <p14:creationId xmlns:p14="http://schemas.microsoft.com/office/powerpoint/2010/main" val="738940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descr="Good Governance &amp;amp; Compliance with Strategic Entity Management | Wolters  Kluwer">
            <a:extLst>
              <a:ext uri="{FF2B5EF4-FFF2-40B4-BE49-F238E27FC236}">
                <a16:creationId xmlns:a16="http://schemas.microsoft.com/office/drawing/2014/main" id="{2123D633-DBFE-4BFE-B17A-88C08BCE13A7}"/>
              </a:ext>
            </a:extLst>
          </p:cNvPr>
          <p:cNvPicPr>
            <a:picLocks noChangeAspect="1"/>
          </p:cNvPicPr>
          <p:nvPr/>
        </p:nvPicPr>
        <p:blipFill rotWithShape="1">
          <a:blip r:embed="rId3">
            <a:extLst>
              <a:ext uri="{28A0092B-C50C-407E-A947-70E740481C1C}">
                <a14:useLocalDpi xmlns:a14="http://schemas.microsoft.com/office/drawing/2010/main" val="0"/>
              </a:ext>
            </a:extLst>
          </a:blip>
          <a:srcRect l="19072" r="3196" b="1"/>
          <a:stretch/>
        </p:blipFill>
        <p:spPr bwMode="auto">
          <a:xfrm>
            <a:off x="643467" y="480921"/>
            <a:ext cx="10929788" cy="3515178"/>
          </a:xfrm>
          <a:prstGeom prst="rect">
            <a:avLst/>
          </a:prstGeom>
          <a:noFill/>
        </p:spPr>
      </p:pic>
      <p:sp>
        <p:nvSpPr>
          <p:cNvPr id="25" name="Rectangle 18">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004F6-EC72-4E3B-A913-28C3ADE4CA00}"/>
              </a:ext>
            </a:extLst>
          </p:cNvPr>
          <p:cNvSpPr>
            <a:spLocks noGrp="1"/>
          </p:cNvSpPr>
          <p:nvPr>
            <p:ph type="ctrTitle"/>
          </p:nvPr>
        </p:nvSpPr>
        <p:spPr>
          <a:xfrm>
            <a:off x="1600200" y="4269282"/>
            <a:ext cx="8991600" cy="1264762"/>
          </a:xfrm>
          <a:solidFill>
            <a:srgbClr val="FFFFFF"/>
          </a:solidFill>
          <a:ln w="38100">
            <a:solidFill>
              <a:srgbClr val="404040"/>
            </a:solidFill>
            <a:miter lim="800000"/>
          </a:ln>
        </p:spPr>
        <p:txBody>
          <a:bodyPr anchor="ctr">
            <a:normAutofit/>
          </a:bodyPr>
          <a:lstStyle/>
          <a:p>
            <a:r>
              <a:rPr lang="en-US" sz="4000" b="1" kern="0">
                <a:solidFill>
                  <a:srgbClr val="404040"/>
                </a:solidFill>
                <a:latin typeface="Calibri" panose="020F0502020204030204" pitchFamily="34" charset="0"/>
                <a:ea typeface="SimSun" panose="02010600030101010101" pitchFamily="2" charset="-122"/>
                <a:cs typeface="Times New Roman" panose="02020603050405020304" pitchFamily="18" charset="0"/>
              </a:rPr>
              <a:t>Mastering Policy Management</a:t>
            </a:r>
            <a:endParaRPr lang="en-US" sz="4000">
              <a:solidFill>
                <a:srgbClr val="404040"/>
              </a:solidFill>
            </a:endParaRPr>
          </a:p>
        </p:txBody>
      </p:sp>
      <p:sp>
        <p:nvSpPr>
          <p:cNvPr id="4" name="Subtitle 3">
            <a:extLst>
              <a:ext uri="{FF2B5EF4-FFF2-40B4-BE49-F238E27FC236}">
                <a16:creationId xmlns:a16="http://schemas.microsoft.com/office/drawing/2014/main" id="{DCF9D0F5-41C0-4759-8830-6C697B52679D}"/>
              </a:ext>
            </a:extLst>
          </p:cNvPr>
          <p:cNvSpPr>
            <a:spLocks noGrp="1"/>
          </p:cNvSpPr>
          <p:nvPr>
            <p:ph type="subTitle" idx="1"/>
          </p:nvPr>
        </p:nvSpPr>
        <p:spPr>
          <a:xfrm>
            <a:off x="2695194" y="5688535"/>
            <a:ext cx="6801612" cy="536125"/>
          </a:xfrm>
        </p:spPr>
        <p:txBody>
          <a:bodyPr>
            <a:normAutofit/>
          </a:bodyPr>
          <a:lstStyle/>
          <a:p>
            <a:r>
              <a:rPr lang="en-US" sz="3200" b="1" dirty="0">
                <a:solidFill>
                  <a:srgbClr val="FFFFFF"/>
                </a:solidFill>
              </a:rPr>
              <a:t>MODULE 10</a:t>
            </a:r>
          </a:p>
        </p:txBody>
      </p:sp>
    </p:spTree>
    <p:extLst>
      <p:ext uri="{BB962C8B-B14F-4D97-AF65-F5344CB8AC3E}">
        <p14:creationId xmlns:p14="http://schemas.microsoft.com/office/powerpoint/2010/main" val="42422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5232400" y="1641752"/>
            <a:ext cx="6140449" cy="1323439"/>
          </a:xfrm>
        </p:spPr>
        <p:txBody>
          <a:bodyPr anchor="t">
            <a:normAutofit/>
          </a:bodyPr>
          <a:lstStyle/>
          <a:p>
            <a:r>
              <a:rPr lang="en-US" sz="4000" b="1" kern="0">
                <a:solidFill>
                  <a:schemeClr val="bg1"/>
                </a:solidFill>
                <a:latin typeface="Calibri" panose="020F0502020204030204" pitchFamily="34" charset="0"/>
                <a:ea typeface="SimSun" panose="02010600030101010101" pitchFamily="2" charset="-122"/>
                <a:cs typeface="Times New Roman" panose="02020603050405020304" pitchFamily="18" charset="0"/>
              </a:rPr>
              <a:t>Module Overview</a:t>
            </a:r>
            <a:br>
              <a:rPr lang="en-US" sz="4000" b="1" kern="0">
                <a:solidFill>
                  <a:schemeClr val="bg1"/>
                </a:solidFill>
                <a:latin typeface="Calibri" panose="020F0502020204030204" pitchFamily="34" charset="0"/>
                <a:ea typeface="SimSun" panose="02010600030101010101" pitchFamily="2" charset="-122"/>
                <a:cs typeface="Times New Roman" panose="02020603050405020304" pitchFamily="18" charset="0"/>
              </a:rPr>
            </a:br>
            <a:endParaRPr lang="en-US" sz="4000">
              <a:solidFill>
                <a:schemeClr val="bg1"/>
              </a:solidFill>
            </a:endParaRPr>
          </a:p>
        </p:txBody>
      </p:sp>
      <p:pic>
        <p:nvPicPr>
          <p:cNvPr id="13" name="Picture 12" descr="Good Governance &amp;amp; Compliance with Strategic Entity Management | Wolters  Kluwer">
            <a:extLst>
              <a:ext uri="{FF2B5EF4-FFF2-40B4-BE49-F238E27FC236}">
                <a16:creationId xmlns:a16="http://schemas.microsoft.com/office/drawing/2014/main" id="{E72FA510-6D5B-4348-97F6-4DFC6F76BBCF}"/>
              </a:ext>
            </a:extLst>
          </p:cNvPr>
          <p:cNvPicPr>
            <a:picLocks noChangeAspect="1"/>
          </p:cNvPicPr>
          <p:nvPr/>
        </p:nvPicPr>
        <p:blipFill rotWithShape="1">
          <a:blip r:embed="rId2">
            <a:extLst>
              <a:ext uri="{28A0092B-C50C-407E-A947-70E740481C1C}">
                <a14:useLocalDpi xmlns:a14="http://schemas.microsoft.com/office/drawing/2010/main" val="0"/>
              </a:ext>
            </a:extLst>
          </a:blip>
          <a:srcRect l="49651" r="33775"/>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p:spPr>
      </p:pic>
      <p:grpSp>
        <p:nvGrpSpPr>
          <p:cNvPr id="20" name="Group 19">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21" name="Freeform: Shape 20">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5232401" y="3146400"/>
            <a:ext cx="6140449" cy="2682000"/>
          </a:xfrm>
        </p:spPr>
        <p:txBody>
          <a:bodyPr>
            <a:normAutofit/>
          </a:bodyPr>
          <a:lstStyle/>
          <a:p>
            <a:pPr marL="0" marR="0" indent="0">
              <a:spcBef>
                <a:spcPts val="0"/>
              </a:spcBef>
              <a:spcAft>
                <a:spcPts val="800"/>
              </a:spcAft>
              <a:buNone/>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In this module, we'll be covering the following topics:</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Configuring a policy from the Endpoint Manager Security blade</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Configuring your Endpoint security profile</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Windows 10 unhealthy endpoints</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Configuring a policy from the Settings catalog</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Configuring administrative templates</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OneDrive Known Folder Move configuration</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OneDrive – block syncing specific file extensions</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Configure device configuration (template)</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Leveraging a custom policy as the last resort</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Pushing PowerShell scripts – scripted actions to endpoints</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Compliance policies</a:t>
            </a:r>
          </a:p>
          <a:p>
            <a:pPr lvl="1">
              <a:spcBef>
                <a:spcPts val="0"/>
              </a:spcBef>
            </a:pPr>
            <a: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t>Organizational compliance report</a:t>
            </a:r>
          </a:p>
          <a:p>
            <a:pPr marL="0" indent="0">
              <a:buNone/>
            </a:pPr>
            <a:br>
              <a:rPr lang="en-US" sz="1100">
                <a:solidFill>
                  <a:schemeClr val="bg1">
                    <a:alpha val="80000"/>
                  </a:schemeClr>
                </a:solidFill>
                <a:latin typeface="Calibri" panose="020F0502020204030204" pitchFamily="34" charset="0"/>
                <a:ea typeface="Times New Roman" panose="02020603050405020304" pitchFamily="18" charset="0"/>
                <a:cs typeface="Times New Roman" panose="02020603050405020304" pitchFamily="18" charset="0"/>
              </a:rPr>
            </a:br>
            <a:endParaRPr lang="en-US" sz="1100">
              <a:solidFill>
                <a:schemeClr val="bg1">
                  <a:alpha val="80000"/>
                </a:schemeClr>
              </a:solidFill>
            </a:endParaRPr>
          </a:p>
        </p:txBody>
      </p:sp>
    </p:spTree>
    <p:extLst>
      <p:ext uri="{BB962C8B-B14F-4D97-AF65-F5344CB8AC3E}">
        <p14:creationId xmlns:p14="http://schemas.microsoft.com/office/powerpoint/2010/main" val="387876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965199" y="447741"/>
            <a:ext cx="4278623" cy="1645919"/>
          </a:xfrm>
        </p:spPr>
        <p:txBody>
          <a:bodyPr>
            <a:normAutofit/>
          </a:bodyPr>
          <a:lstStyle/>
          <a:p>
            <a:r>
              <a:rPr lang="en-US" sz="4000">
                <a:latin typeface="Calibri" panose="020F0502020204030204" pitchFamily="34" charset="0"/>
                <a:ea typeface="Times New Roman" panose="02020603050405020304" pitchFamily="18" charset="0"/>
                <a:cs typeface="Times New Roman" panose="02020603050405020304" pitchFamily="18" charset="0"/>
              </a:rPr>
              <a:t>Advanced Policy management</a:t>
            </a:r>
            <a:endParaRPr lang="en-US" sz="4000"/>
          </a:p>
        </p:txBody>
      </p:sp>
      <p:sp>
        <p:nvSpPr>
          <p:cNvPr id="21" name="Freeform: Shape 20">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827416"/>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Shape 24">
            <a:extLst>
              <a:ext uri="{FF2B5EF4-FFF2-40B4-BE49-F238E27FC236}">
                <a16:creationId xmlns:a16="http://schemas.microsoft.com/office/drawing/2014/main" id="{19D0EF7D-8D7F-4A18-A68B-92E2D448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825104"/>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lumMod val="85000"/>
              <a:lumOff val="15000"/>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7" name="Group 26">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28"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965199" y="2912937"/>
            <a:ext cx="4741917" cy="3093546"/>
          </a:xfrm>
        </p:spPr>
        <p:txBody>
          <a:bodyPr>
            <a:normAutofit/>
          </a:bodyPr>
          <a:lstStyle/>
          <a:p>
            <a:pPr marL="0" indent="0">
              <a:buNone/>
            </a:pPr>
            <a:r>
              <a:rPr lang="en-US" sz="2000" b="1" kern="0">
                <a:solidFill>
                  <a:schemeClr val="bg1"/>
                </a:solidFill>
                <a:latin typeface="Calibri" panose="020F0502020204030204" pitchFamily="34" charset="0"/>
                <a:ea typeface="SimSun" panose="02010600030101010101" pitchFamily="2" charset="-122"/>
                <a:cs typeface="Times New Roman" panose="02020603050405020304" pitchFamily="18" charset="0"/>
              </a:rPr>
              <a:t>Configuring a policy from the Endpoint Manager Security blade</a:t>
            </a:r>
          </a:p>
          <a:p>
            <a:pPr marL="0" indent="0">
              <a:buNone/>
            </a:pPr>
            <a:endParaRPr lang="en-US" sz="2000" b="1" kern="0">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lvl="1"/>
            <a:r>
              <a:rPr lang="en-US" sz="2000">
                <a:solidFill>
                  <a:schemeClr val="bg1"/>
                </a:solidFill>
                <a:latin typeface="Calibri" panose="020F0502020204030204" pitchFamily="34" charset="0"/>
                <a:ea typeface="SimSun" panose="02010600030101010101" pitchFamily="2" charset="-122"/>
                <a:cs typeface="Times New Roman" panose="02020603050405020304" pitchFamily="18" charset="0"/>
              </a:rPr>
              <a:t>Windows 10 Security Baseline</a:t>
            </a:r>
          </a:p>
          <a:p>
            <a:pPr lvl="1"/>
            <a:r>
              <a:rPr lang="en-US" sz="2000">
                <a:solidFill>
                  <a:schemeClr val="bg1"/>
                </a:solidFill>
                <a:latin typeface="Calibri" panose="020F0502020204030204" pitchFamily="34" charset="0"/>
                <a:ea typeface="SimSun" panose="02010600030101010101" pitchFamily="2" charset="-122"/>
                <a:cs typeface="Times New Roman" panose="02020603050405020304" pitchFamily="18" charset="0"/>
              </a:rPr>
              <a:t>Microsoft Defender for Endpoint Baseline</a:t>
            </a:r>
          </a:p>
          <a:p>
            <a:pPr lvl="1"/>
            <a:r>
              <a:rPr lang="en-US" sz="2000">
                <a:solidFill>
                  <a:schemeClr val="bg1"/>
                </a:solidFill>
                <a:latin typeface="Calibri" panose="020F0502020204030204" pitchFamily="34" charset="0"/>
                <a:ea typeface="SimSun" panose="02010600030101010101" pitchFamily="2" charset="-122"/>
                <a:cs typeface="Times New Roman" panose="02020603050405020304" pitchFamily="18" charset="0"/>
              </a:rPr>
              <a:t>Windows 365 Security Baseline (Preview)</a:t>
            </a:r>
          </a:p>
          <a:p>
            <a:pPr lvl="1"/>
            <a:r>
              <a:rPr lang="en-US" sz="2000">
                <a:solidFill>
                  <a:schemeClr val="bg1"/>
                </a:solidFill>
                <a:latin typeface="Calibri" panose="020F0502020204030204" pitchFamily="34" charset="0"/>
                <a:ea typeface="SimSun" panose="02010600030101010101" pitchFamily="2" charset="-122"/>
                <a:cs typeface="Times New Roman" panose="02020603050405020304" pitchFamily="18" charset="0"/>
              </a:rPr>
              <a:t>Microsoft Edge Baseline</a:t>
            </a:r>
          </a:p>
          <a:p>
            <a:endParaRPr lang="en-US" sz="2000">
              <a:solidFill>
                <a:schemeClr val="bg1"/>
              </a:solidFill>
            </a:endParaRPr>
          </a:p>
        </p:txBody>
      </p:sp>
    </p:spTree>
    <p:extLst>
      <p:ext uri="{BB962C8B-B14F-4D97-AF65-F5344CB8AC3E}">
        <p14:creationId xmlns:p14="http://schemas.microsoft.com/office/powerpoint/2010/main" val="3420756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gure 10.2 – Microsoft Edge baseline – Configuration settings&#10;">
            <a:extLst>
              <a:ext uri="{FF2B5EF4-FFF2-40B4-BE49-F238E27FC236}">
                <a16:creationId xmlns:a16="http://schemas.microsoft.com/office/drawing/2014/main" id="{190BDFCC-1A95-4AA0-9B28-E82C19533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3467" y="735761"/>
            <a:ext cx="5291665" cy="3095624"/>
          </a:xfrm>
          <a:prstGeom prst="rect">
            <a:avLst/>
          </a:prstGeom>
        </p:spPr>
      </p:pic>
      <p:pic>
        <p:nvPicPr>
          <p:cNvPr id="5" name="Picture 4" descr="Figure 10.1 – Microsoft Edge baseline – Create profile screen&#10;">
            <a:extLst>
              <a:ext uri="{FF2B5EF4-FFF2-40B4-BE49-F238E27FC236}">
                <a16:creationId xmlns:a16="http://schemas.microsoft.com/office/drawing/2014/main" id="{87986DC2-355E-4D0A-A9FD-36114AC10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56866" y="1192167"/>
            <a:ext cx="5291665" cy="2182811"/>
          </a:xfrm>
          <a:prstGeom prst="rect">
            <a:avLst/>
          </a:prstGeom>
        </p:spPr>
      </p:pic>
      <p:sp>
        <p:nvSpPr>
          <p:cNvPr id="12" name="Rectangle 11">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969264" y="4535424"/>
            <a:ext cx="3685032" cy="1586162"/>
          </a:xfrm>
        </p:spPr>
        <p:txBody>
          <a:bodyPr anchor="t">
            <a:normAutofit/>
          </a:bodyPr>
          <a:lstStyle/>
          <a:p>
            <a:r>
              <a:rPr lang="en-US" sz="2600" b="1" kern="0">
                <a:solidFill>
                  <a:schemeClr val="bg1"/>
                </a:solidFill>
                <a:latin typeface="Calibri" panose="020F0502020204030204" pitchFamily="34" charset="0"/>
                <a:ea typeface="SimSun" panose="02010600030101010101" pitchFamily="2" charset="-122"/>
                <a:cs typeface="Times New Roman" panose="02020603050405020304" pitchFamily="18" charset="0"/>
              </a:rPr>
              <a:t>Configuring your Endpoint security profile</a:t>
            </a:r>
            <a:br>
              <a:rPr lang="en-US" sz="2600" b="1" kern="0">
                <a:solidFill>
                  <a:schemeClr val="bg1"/>
                </a:solidFill>
                <a:latin typeface="Calibri" panose="020F0502020204030204" pitchFamily="34" charset="0"/>
                <a:ea typeface="SimSun" panose="02010600030101010101" pitchFamily="2" charset="-122"/>
                <a:cs typeface="Times New Roman" panose="02020603050405020304" pitchFamily="18" charset="0"/>
              </a:rPr>
            </a:br>
            <a:endParaRPr lang="en-US" sz="2600">
              <a:solidFill>
                <a:schemeClr val="bg1"/>
              </a:solidFill>
            </a:endParaRPr>
          </a:p>
        </p:txBody>
      </p:sp>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5074920" y="4535423"/>
            <a:ext cx="4930626" cy="1586163"/>
          </a:xfrm>
        </p:spPr>
        <p:txBody>
          <a:bodyPr>
            <a:normAutofit/>
          </a:bodyPr>
          <a:lstStyle/>
          <a:p>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Microsoft Edge baseline policy</a:t>
            </a:r>
            <a:endParaRPr lang="en-US" sz="2000" dirty="0">
              <a:solidFill>
                <a:schemeClr val="bg1"/>
              </a:solidFill>
            </a:endParaRPr>
          </a:p>
        </p:txBody>
      </p:sp>
      <p:grpSp>
        <p:nvGrpSpPr>
          <p:cNvPr id="14" name="Group 13">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5"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52118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5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cap="all">
                <a:solidFill>
                  <a:srgbClr val="FFFFFF"/>
                </a:solidFill>
                <a:latin typeface="+mj-lt"/>
                <a:ea typeface="+mj-ea"/>
                <a:cs typeface="+mj-cs"/>
              </a:rPr>
              <a:t>Windows Security experience</a:t>
            </a:r>
            <a:br>
              <a:rPr lang="en-US" sz="2600" b="1" kern="1200" cap="all">
                <a:solidFill>
                  <a:srgbClr val="FFFFFF"/>
                </a:solidFill>
                <a:latin typeface="+mj-lt"/>
                <a:ea typeface="+mj-ea"/>
                <a:cs typeface="+mj-cs"/>
              </a:rPr>
            </a:br>
            <a:endParaRPr lang="en-US" sz="2600" kern="1200">
              <a:solidFill>
                <a:srgbClr val="FFFFFF"/>
              </a:solidFill>
              <a:latin typeface="+mj-lt"/>
              <a:ea typeface="+mj-ea"/>
              <a:cs typeface="+mj-cs"/>
            </a:endParaRPr>
          </a:p>
        </p:txBody>
      </p:sp>
      <p:pic>
        <p:nvPicPr>
          <p:cNvPr id="4" name="Content Placeholder 3" descr="Figure 10.4 – Windows Security app&#10;">
            <a:extLst>
              <a:ext uri="{FF2B5EF4-FFF2-40B4-BE49-F238E27FC236}">
                <a16:creationId xmlns:a16="http://schemas.microsoft.com/office/drawing/2014/main" id="{556A75B5-D310-4350-B9CD-78C1849CA31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5097488" y="961812"/>
            <a:ext cx="5070423" cy="4930987"/>
          </a:xfrm>
          <a:prstGeom prst="rect">
            <a:avLst/>
          </a:prstGeom>
        </p:spPr>
      </p:pic>
    </p:spTree>
    <p:extLst>
      <p:ext uri="{BB962C8B-B14F-4D97-AF65-F5344CB8AC3E}">
        <p14:creationId xmlns:p14="http://schemas.microsoft.com/office/powerpoint/2010/main" val="1023317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888631" y="4760132"/>
            <a:ext cx="3947420" cy="1777829"/>
          </a:xfrm>
        </p:spPr>
        <p:txBody>
          <a:bodyPr>
            <a:normAutofit/>
          </a:bodyPr>
          <a:lstStyle/>
          <a:p>
            <a:r>
              <a:rPr lang="en-US" sz="3400" b="1" cap="all">
                <a:latin typeface="Calibri" panose="020F0502020204030204" pitchFamily="34" charset="0"/>
                <a:ea typeface="SimSun" panose="02010600030101010101" pitchFamily="2" charset="-122"/>
                <a:cs typeface="Times New Roman" panose="02020603050405020304" pitchFamily="18" charset="0"/>
              </a:rPr>
              <a:t>Windows Security experience</a:t>
            </a:r>
            <a:br>
              <a:rPr lang="en-US" sz="3400" b="1" cap="all">
                <a:latin typeface="Calibri" panose="020F0502020204030204" pitchFamily="34" charset="0"/>
                <a:ea typeface="SimSun" panose="02010600030101010101" pitchFamily="2" charset="-122"/>
                <a:cs typeface="Times New Roman" panose="02020603050405020304" pitchFamily="18" charset="0"/>
              </a:rPr>
            </a:br>
            <a:endParaRPr lang="en-US" sz="3400"/>
          </a:p>
        </p:txBody>
      </p:sp>
      <p:sp>
        <p:nvSpPr>
          <p:cNvPr id="32" name="Freeform: Shape 3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Figure 10.5 – Windows 10 unhealthy endpoints&#10;">
            <a:extLst>
              <a:ext uri="{FF2B5EF4-FFF2-40B4-BE49-F238E27FC236}">
                <a16:creationId xmlns:a16="http://schemas.microsoft.com/office/drawing/2014/main" id="{5FC14EE2-584F-4854-A817-E4B49BC8F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20896" y="718557"/>
            <a:ext cx="8781978" cy="3359108"/>
          </a:xfrm>
          <a:prstGeom prst="rect">
            <a:avLst/>
          </a:prstGeom>
        </p:spPr>
      </p:pic>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5118447" y="4767660"/>
            <a:ext cx="6281873" cy="1770300"/>
          </a:xfrm>
        </p:spPr>
        <p:txBody>
          <a:bodyPr anchor="ctr">
            <a:normAutofit/>
          </a:bodyPr>
          <a:lstStyle/>
          <a:p>
            <a:r>
              <a:rPr lang="en-US" sz="1800" dirty="0">
                <a:latin typeface="Calibri" panose="020F0502020204030204" pitchFamily="34" charset="0"/>
                <a:ea typeface="Times New Roman" panose="02020603050405020304" pitchFamily="18" charset="0"/>
                <a:cs typeface="Times New Roman" panose="02020603050405020304" pitchFamily="18" charset="0"/>
              </a:rPr>
              <a:t>Microsoft Defender Antivirus</a:t>
            </a:r>
            <a:endParaRPr lang="en-US" sz="1800" dirty="0"/>
          </a:p>
          <a:p>
            <a:r>
              <a:rPr lang="en-US" sz="1800" dirty="0">
                <a:latin typeface="Calibri" panose="020F0502020204030204" pitchFamily="34" charset="0"/>
                <a:ea typeface="SimSun" panose="02010600030101010101" pitchFamily="2" charset="-122"/>
                <a:cs typeface="Times New Roman" panose="02020603050405020304" pitchFamily="18" charset="0"/>
              </a:rPr>
              <a:t>Microsoft Defender Antivirus exclusions</a:t>
            </a:r>
          </a:p>
          <a:p>
            <a:r>
              <a:rPr lang="en-US" sz="1800" kern="0" dirty="0">
                <a:latin typeface="Calibri" panose="020F0502020204030204" pitchFamily="34" charset="0"/>
                <a:ea typeface="SimSun" panose="02010600030101010101" pitchFamily="2" charset="-122"/>
                <a:cs typeface="Times New Roman" panose="02020603050405020304" pitchFamily="18" charset="0"/>
              </a:rPr>
              <a:t>Antivirus reporting in Endpoint security</a:t>
            </a:r>
          </a:p>
          <a:p>
            <a:endParaRPr lang="en-US" sz="1800" dirty="0"/>
          </a:p>
        </p:txBody>
      </p:sp>
    </p:spTree>
    <p:extLst>
      <p:ext uri="{BB962C8B-B14F-4D97-AF65-F5344CB8AC3E}">
        <p14:creationId xmlns:p14="http://schemas.microsoft.com/office/powerpoint/2010/main" val="75152237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888630" y="4760132"/>
            <a:ext cx="4980883" cy="1777829"/>
          </a:xfrm>
        </p:spPr>
        <p:txBody>
          <a:bodyPr>
            <a:normAutofit/>
          </a:bodyPr>
          <a:lstStyle/>
          <a:p>
            <a:pPr algn="r"/>
            <a:r>
              <a:rPr lang="en-US" sz="4000" b="1">
                <a:latin typeface="Calibri" panose="020F0502020204030204" pitchFamily="34" charset="0"/>
                <a:ea typeface="SimSun" panose="02010600030101010101" pitchFamily="2" charset="-122"/>
                <a:cs typeface="Times New Roman" panose="02020603050405020304" pitchFamily="18" charset="0"/>
              </a:rPr>
              <a:t>Windows 10 unhealthy endpoints</a:t>
            </a:r>
            <a:br>
              <a:rPr lang="en-US" sz="4000" b="1">
                <a:latin typeface="Calibri" panose="020F0502020204030204" pitchFamily="34" charset="0"/>
                <a:ea typeface="SimSun" panose="02010600030101010101" pitchFamily="2" charset="-122"/>
                <a:cs typeface="Times New Roman" panose="02020603050405020304" pitchFamily="18" charset="0"/>
              </a:rPr>
            </a:br>
            <a:endParaRPr lang="en-US" sz="4000"/>
          </a:p>
        </p:txBody>
      </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Figure 10.7 – Attack surface reduction&#10;">
            <a:extLst>
              <a:ext uri="{FF2B5EF4-FFF2-40B4-BE49-F238E27FC236}">
                <a16:creationId xmlns:a16="http://schemas.microsoft.com/office/drawing/2014/main" id="{5A81EB11-9651-49AB-A62E-8D9FCB95E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8910" y="1127696"/>
            <a:ext cx="5286224" cy="2418446"/>
          </a:xfrm>
          <a:prstGeom prst="rect">
            <a:avLst/>
          </a:prstGeom>
        </p:spPr>
      </p:pic>
      <p:pic>
        <p:nvPicPr>
          <p:cNvPr id="5" name="Picture 4" descr="Figure 10.6 – Windows 10 unhealthy endpoints – remote action&#10;">
            <a:extLst>
              <a:ext uri="{FF2B5EF4-FFF2-40B4-BE49-F238E27FC236}">
                <a16:creationId xmlns:a16="http://schemas.microsoft.com/office/drawing/2014/main" id="{6CE5C00F-EBE7-459A-B6A2-29530D885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56867" y="1781980"/>
            <a:ext cx="5300659" cy="1113137"/>
          </a:xfrm>
          <a:prstGeom prst="rect">
            <a:avLst/>
          </a:prstGeom>
        </p:spPr>
      </p:pic>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6324600" y="4767660"/>
            <a:ext cx="5075720" cy="1770300"/>
          </a:xfrm>
        </p:spPr>
        <p:txBody>
          <a:bodyPr anchor="ctr">
            <a:normAutofit/>
          </a:bodyPr>
          <a:lstStyle/>
          <a:p>
            <a:endParaRPr lang="en-US" sz="1800"/>
          </a:p>
        </p:txBody>
      </p:sp>
    </p:spTree>
    <p:extLst>
      <p:ext uri="{BB962C8B-B14F-4D97-AF65-F5344CB8AC3E}">
        <p14:creationId xmlns:p14="http://schemas.microsoft.com/office/powerpoint/2010/main" val="292338611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888630" y="4760132"/>
            <a:ext cx="4980883" cy="1777829"/>
          </a:xfrm>
        </p:spPr>
        <p:txBody>
          <a:bodyPr>
            <a:normAutofit/>
          </a:bodyPr>
          <a:lstStyle/>
          <a:p>
            <a:pPr algn="r"/>
            <a:r>
              <a:rPr lang="en-US" sz="3400" b="1" kern="0">
                <a:latin typeface="Calibri" panose="020F0502020204030204" pitchFamily="34" charset="0"/>
                <a:ea typeface="SimSun" panose="02010600030101010101" pitchFamily="2" charset="-122"/>
                <a:cs typeface="Times New Roman" panose="02020603050405020304" pitchFamily="18" charset="0"/>
              </a:rPr>
              <a:t>Configuring administrative templates</a:t>
            </a:r>
            <a:br>
              <a:rPr lang="en-US" sz="3400" b="1" kern="0">
                <a:latin typeface="Calibri" panose="020F0502020204030204" pitchFamily="34" charset="0"/>
                <a:ea typeface="SimSun" panose="02010600030101010101" pitchFamily="2" charset="-122"/>
                <a:cs typeface="Times New Roman" panose="02020603050405020304" pitchFamily="18" charset="0"/>
              </a:rPr>
            </a:br>
            <a:endParaRPr lang="en-US" sz="3400"/>
          </a:p>
        </p:txBody>
      </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Figure 10.29 – Microsoft Defender SmartScreen Testground&#10;">
            <a:extLst>
              <a:ext uri="{FF2B5EF4-FFF2-40B4-BE49-F238E27FC236}">
                <a16:creationId xmlns:a16="http://schemas.microsoft.com/office/drawing/2014/main" id="{E0A2A7D0-88B4-4D97-B8F5-6E854D8CCD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48910" y="1088048"/>
            <a:ext cx="5286224" cy="2497742"/>
          </a:xfrm>
          <a:prstGeom prst="rect">
            <a:avLst/>
          </a:prstGeom>
        </p:spPr>
      </p:pic>
      <p:pic>
        <p:nvPicPr>
          <p:cNvPr id="4" name="Picture 3" descr="Figure 10.28 – SmartScreen settings – configured&#10;">
            <a:extLst>
              <a:ext uri="{FF2B5EF4-FFF2-40B4-BE49-F238E27FC236}">
                <a16:creationId xmlns:a16="http://schemas.microsoft.com/office/drawing/2014/main" id="{4DC47674-C617-4FC3-9D5D-D709AB716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256867" y="1112772"/>
            <a:ext cx="5300659" cy="2451554"/>
          </a:xfrm>
          <a:prstGeom prst="rect">
            <a:avLst/>
          </a:prstGeom>
        </p:spPr>
      </p:pic>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6324600" y="4767660"/>
            <a:ext cx="5075720" cy="1770300"/>
          </a:xfrm>
        </p:spPr>
        <p:txBody>
          <a:bodyPr anchor="ctr">
            <a:normAutofit/>
          </a:bodyPr>
          <a:lstStyle/>
          <a:p>
            <a:r>
              <a:rPr lang="en-US" sz="1800" b="1">
                <a:latin typeface="Helvetica" panose="020B0604020202020204" pitchFamily="34" charset="0"/>
                <a:ea typeface="Times New Roman" panose="02020603050405020304" pitchFamily="18" charset="0"/>
                <a:cs typeface="Times New Roman" panose="02020603050405020304" pitchFamily="18" charset="0"/>
              </a:rPr>
              <a:t>Computer Configuration</a:t>
            </a:r>
            <a:r>
              <a:rPr lang="en-US" sz="1800">
                <a:latin typeface="Helvetica" panose="020B0604020202020204" pitchFamily="34" charset="0"/>
                <a:ea typeface="Times New Roman" panose="02020603050405020304" pitchFamily="18" charset="0"/>
                <a:cs typeface="Times New Roman" panose="02020603050405020304" pitchFamily="18" charset="0"/>
              </a:rPr>
              <a:t> </a:t>
            </a:r>
          </a:p>
          <a:p>
            <a:endParaRPr lang="en-US" sz="1800"/>
          </a:p>
        </p:txBody>
      </p:sp>
    </p:spTree>
    <p:extLst>
      <p:ext uri="{BB962C8B-B14F-4D97-AF65-F5344CB8AC3E}">
        <p14:creationId xmlns:p14="http://schemas.microsoft.com/office/powerpoint/2010/main" val="50470249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FD004F6-EC72-4E3B-A913-28C3ADE4CA00}"/>
              </a:ext>
            </a:extLst>
          </p:cNvPr>
          <p:cNvSpPr>
            <a:spLocks noGrp="1"/>
          </p:cNvSpPr>
          <p:nvPr>
            <p:ph type="title"/>
          </p:nvPr>
        </p:nvSpPr>
        <p:spPr>
          <a:xfrm>
            <a:off x="774698" y="762000"/>
            <a:ext cx="6108725" cy="2144162"/>
          </a:xfrm>
        </p:spPr>
        <p:txBody>
          <a:bodyPr>
            <a:normAutofit/>
          </a:bodyPr>
          <a:lstStyle/>
          <a:p>
            <a:r>
              <a:rPr lang="en-US" sz="37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Pushing PowerShell scripts – scripted actions to endpoints</a:t>
            </a:r>
            <a:br>
              <a:rPr lang="en-US" sz="37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sz="3700">
              <a:solidFill>
                <a:srgbClr val="FFFFFF"/>
              </a:solidFill>
            </a:endParaRPr>
          </a:p>
        </p:txBody>
      </p:sp>
      <p:sp>
        <p:nvSpPr>
          <p:cNvPr id="12" name="Rectangle 11">
            <a:extLst>
              <a:ext uri="{FF2B5EF4-FFF2-40B4-BE49-F238E27FC236}">
                <a16:creationId xmlns:a16="http://schemas.microsoft.com/office/drawing/2014/main" id="{75169340-65CE-40F2-B3C8-B9D474178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9089" y="455365"/>
            <a:ext cx="4371502" cy="2776721"/>
          </a:xfrm>
          <a:prstGeom prst="rect">
            <a:avLst/>
          </a:prstGeom>
          <a:solidFill>
            <a:srgbClr val="34D1E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Figure 10.44 – Uploading a PowerShell script&#10;">
            <a:extLst>
              <a:ext uri="{FF2B5EF4-FFF2-40B4-BE49-F238E27FC236}">
                <a16:creationId xmlns:a16="http://schemas.microsoft.com/office/drawing/2014/main" id="{6979E540-121B-44B3-B159-D84543EF5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551721" y="847083"/>
            <a:ext cx="3946237" cy="1992849"/>
          </a:xfrm>
          <a:prstGeom prst="rect">
            <a:avLst/>
          </a:prstGeom>
        </p:spPr>
      </p:pic>
      <p:sp>
        <p:nvSpPr>
          <p:cNvPr id="14" name="Rectangle 13">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34D1ED">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2"/>
            <a:ext cx="1338257" cy="1417320"/>
          </a:xfrm>
          <a:prstGeom prst="rect">
            <a:avLst/>
          </a:prstGeom>
          <a:solidFill>
            <a:srgbClr val="785B5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0B4D7C-019A-4658-9540-428E17651EDF}"/>
              </a:ext>
            </a:extLst>
          </p:cNvPr>
          <p:cNvSpPr>
            <a:spLocks noGrp="1"/>
          </p:cNvSpPr>
          <p:nvPr>
            <p:ph idx="1"/>
          </p:nvPr>
        </p:nvSpPr>
        <p:spPr>
          <a:xfrm>
            <a:off x="2012943" y="3543866"/>
            <a:ext cx="5113512" cy="2991679"/>
          </a:xfrm>
        </p:spPr>
        <p:txBody>
          <a:bodyPr anchor="ctr">
            <a:normAutofit lnSpcReduction="10000"/>
          </a:bodyPr>
          <a:lstStyle/>
          <a:p>
            <a:pPr marL="57150" marR="0" indent="0">
              <a:spcBef>
                <a:spcPts val="0"/>
              </a:spcBef>
              <a:spcAft>
                <a:spcPts val="800"/>
              </a:spcAft>
              <a:buNone/>
            </a:pPr>
            <a:r>
              <a:rPr lang="en-US" sz="1200" b="1" i="1" dirty="0">
                <a:effectLst/>
                <a:latin typeface="Calibri" panose="020F0502020204030204" pitchFamily="34" charset="0"/>
                <a:ea typeface="Times New Roman" panose="02020603050405020304" pitchFamily="18" charset="0"/>
                <a:cs typeface="Times New Roman" panose="02020603050405020304" pitchFamily="18" charset="0"/>
              </a:rPr>
              <a:t>PowerShell Code Example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$Storage = Invoke-Command {DISM /Online /Get-</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ReservedStorageState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$Output = $Storage | Select-String "Reserved storage is disabled."  </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Write-Host $Output  </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If ($Output -like "Reserved storage is disabled."){  </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Invoke-Command {DISM /Online /Set-</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ReservedStorageState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State:Enabled</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  Copy</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Enable ADAL for OneDrive:</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registryPath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 "HKCU:\SOFTWARE\Microsoft\OneDrive"</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$Name =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EnableADAL</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$value = "1"</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IF(!(Test-Path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registryPath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New-Item -Path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registryPath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-Force | Out-Null</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New-</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ItemProperty</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-Path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registryPath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-Name $name -Value $value `</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PropertyType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DWORD -Force | Out-Null}</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ELSE {</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New-</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ItemProperty</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-Path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registryPath</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-Name $name -Value $value `</a:t>
            </a:r>
          </a:p>
          <a:p>
            <a:pPr marL="533400" marR="0" indent="0">
              <a:spcBef>
                <a:spcPts val="0"/>
              </a:spcBef>
              <a:spcAft>
                <a:spcPts val="0"/>
              </a:spcAft>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PropertyType</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DWORD -Force | Out-Null}</a:t>
            </a:r>
          </a:p>
          <a:p>
            <a:endParaRPr lang="en-US" sz="800" dirty="0"/>
          </a:p>
        </p:txBody>
      </p:sp>
      <p:sp>
        <p:nvSpPr>
          <p:cNvPr id="20" name="Rectangle 19">
            <a:extLst>
              <a:ext uri="{FF2B5EF4-FFF2-40B4-BE49-F238E27FC236}">
                <a16:creationId xmlns:a16="http://schemas.microsoft.com/office/drawing/2014/main" id="{2656D4A3-B550-45B7-A4A3-7E1E52890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9089" y="3390832"/>
            <a:ext cx="4371502" cy="2991680"/>
          </a:xfrm>
          <a:prstGeom prst="rect">
            <a:avLst/>
          </a:prstGeom>
          <a:solidFill>
            <a:srgbClr val="34D1E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Figure 10.43 – PowerShell scripts&#10;">
            <a:extLst>
              <a:ext uri="{FF2B5EF4-FFF2-40B4-BE49-F238E27FC236}">
                <a16:creationId xmlns:a16="http://schemas.microsoft.com/office/drawing/2014/main" id="{B1DF9C79-F952-4CE0-B31A-4D4F081B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51721" y="3633741"/>
            <a:ext cx="3946237" cy="2505860"/>
          </a:xfrm>
          <a:prstGeom prst="rect">
            <a:avLst/>
          </a:prstGeom>
        </p:spPr>
      </p:pic>
    </p:spTree>
    <p:extLst>
      <p:ext uri="{BB962C8B-B14F-4D97-AF65-F5344CB8AC3E}">
        <p14:creationId xmlns:p14="http://schemas.microsoft.com/office/powerpoint/2010/main" val="4146384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2" name="Group 1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6" name="Freeform: Shape 1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4" name="Freeform: Shape 1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8959AB36-4DF6-4400-BF10-3C0D4A8279B8}"/>
              </a:ext>
            </a:extLst>
          </p:cNvPr>
          <p:cNvSpPr>
            <a:spLocks noGrp="1"/>
          </p:cNvSpPr>
          <p:nvPr>
            <p:ph type="ctrTitle"/>
          </p:nvPr>
        </p:nvSpPr>
        <p:spPr>
          <a:xfrm>
            <a:off x="838199" y="1120676"/>
            <a:ext cx="7021513" cy="2308324"/>
          </a:xfrm>
        </p:spPr>
        <p:txBody>
          <a:bodyPr>
            <a:normAutofit/>
          </a:bodyPr>
          <a:lstStyle/>
          <a:p>
            <a:pPr algn="l"/>
            <a:r>
              <a:rPr lang="en-US" sz="7200" b="1" kern="0">
                <a:solidFill>
                  <a:schemeClr val="bg1"/>
                </a:solidFill>
                <a:latin typeface="Calibri" panose="020F0502020204030204" pitchFamily="34" charset="0"/>
                <a:ea typeface="SimSun" panose="02010600030101010101" pitchFamily="2" charset="-122"/>
                <a:cs typeface="Times New Roman" panose="02020603050405020304" pitchFamily="18" charset="0"/>
              </a:rPr>
              <a:t>What is Windows Autopilot?</a:t>
            </a:r>
            <a:endParaRPr lang="en-US" sz="7200">
              <a:solidFill>
                <a:schemeClr val="bg1"/>
              </a:solidFill>
            </a:endParaRPr>
          </a:p>
        </p:txBody>
      </p:sp>
      <p:sp>
        <p:nvSpPr>
          <p:cNvPr id="4" name="Subtitle 3">
            <a:extLst>
              <a:ext uri="{FF2B5EF4-FFF2-40B4-BE49-F238E27FC236}">
                <a16:creationId xmlns:a16="http://schemas.microsoft.com/office/drawing/2014/main" id="{6D41026C-ACB5-434B-BB74-FE0D20FDFB4A}"/>
              </a:ext>
            </a:extLst>
          </p:cNvPr>
          <p:cNvSpPr>
            <a:spLocks noGrp="1"/>
          </p:cNvSpPr>
          <p:nvPr>
            <p:ph type="subTitle" idx="1"/>
          </p:nvPr>
        </p:nvSpPr>
        <p:spPr>
          <a:xfrm>
            <a:off x="835024" y="3809999"/>
            <a:ext cx="7025753" cy="1012778"/>
          </a:xfrm>
        </p:spPr>
        <p:txBody>
          <a:bodyPr>
            <a:normAutofit/>
          </a:bodyPr>
          <a:lstStyle/>
          <a:p>
            <a:pPr algn="l"/>
            <a:endParaRPr lang="en-US">
              <a:solidFill>
                <a:schemeClr val="bg1"/>
              </a:solidFill>
            </a:endParaRPr>
          </a:p>
        </p:txBody>
      </p:sp>
    </p:spTree>
    <p:extLst>
      <p:ext uri="{BB962C8B-B14F-4D97-AF65-F5344CB8AC3E}">
        <p14:creationId xmlns:p14="http://schemas.microsoft.com/office/powerpoint/2010/main" val="349444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4111931" cy="5957175"/>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EFB421E-749B-4C17-AB7A-D37FCD4434DE}"/>
              </a:ext>
            </a:extLst>
          </p:cNvPr>
          <p:cNvSpPr>
            <a:spLocks noGrp="1"/>
          </p:cNvSpPr>
          <p:nvPr>
            <p:ph type="title"/>
          </p:nvPr>
        </p:nvSpPr>
        <p:spPr>
          <a:xfrm>
            <a:off x="774700" y="761999"/>
            <a:ext cx="3511188" cy="5368413"/>
          </a:xfrm>
        </p:spPr>
        <p:txBody>
          <a:bodyPr>
            <a:normAutofit/>
          </a:bodyPr>
          <a:lstStyle/>
          <a:p>
            <a: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t>Compliance policies</a:t>
            </a:r>
            <a:br>
              <a:rPr lang="en-US" b="1" kern="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a:solidFill>
                <a:srgbClr val="FFFFFF"/>
              </a:solidFill>
            </a:endParaRPr>
          </a:p>
        </p:txBody>
      </p:sp>
      <p:sp>
        <p:nvSpPr>
          <p:cNvPr id="20" name="Rectangle 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7274" y="446007"/>
            <a:ext cx="4676305"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83D320-4B14-4BDB-9605-F3DAE53E2ABC}"/>
              </a:ext>
            </a:extLst>
          </p:cNvPr>
          <p:cNvSpPr>
            <a:spLocks noGrp="1"/>
          </p:cNvSpPr>
          <p:nvPr>
            <p:ph idx="1"/>
          </p:nvPr>
        </p:nvSpPr>
        <p:spPr>
          <a:xfrm>
            <a:off x="5093623" y="762000"/>
            <a:ext cx="4042310" cy="5368412"/>
          </a:xfrm>
        </p:spPr>
        <p:txBody>
          <a:bodyPr anchor="ctr">
            <a:normAutofit/>
          </a:bodyPr>
          <a:lstStyle/>
          <a:p>
            <a:pPr marL="0" indent="0">
              <a:buNone/>
            </a:pPr>
            <a:r>
              <a:rPr lang="en-US" sz="1500" dirty="0">
                <a:effectLst/>
                <a:latin typeface="Calibri" panose="020F0502020204030204" pitchFamily="34" charset="0"/>
                <a:ea typeface="Times New Roman" panose="02020603050405020304" pitchFamily="18" charset="0"/>
                <a:cs typeface="Times New Roman" panose="02020603050405020304" pitchFamily="18" charset="0"/>
              </a:rPr>
              <a:t>Options you can configure in the built-in policy:</a:t>
            </a:r>
          </a:p>
          <a:p>
            <a:pPr marL="0" indent="0">
              <a:buNone/>
            </a:pPr>
            <a:endParaRPr lang="en-US" sz="1500" dirty="0"/>
          </a:p>
          <a:p>
            <a:pPr lvl="1">
              <a:spcBef>
                <a:spcPts val="0"/>
              </a:spcBef>
              <a:spcAft>
                <a:spcPts val="800"/>
              </a:spcAft>
            </a:pPr>
            <a:r>
              <a:rPr lang="en-US" sz="1500" dirty="0">
                <a:effectLst/>
                <a:latin typeface="Calibri" panose="020F0502020204030204" pitchFamily="34" charset="0"/>
                <a:ea typeface="Times New Roman" panose="02020603050405020304" pitchFamily="18" charset="0"/>
                <a:cs typeface="Times New Roman" panose="02020603050405020304" pitchFamily="18" charset="0"/>
              </a:rPr>
              <a:t>Mark devices with no compliance policy assigned as Default value is Compliant. This means that this security feature is disabled by default. It is recommended that you change this setting to Not Compliant so that all devices without a compliance policy will automatically be marked as non-compliant.</a:t>
            </a:r>
          </a:p>
          <a:p>
            <a:pPr lvl="1">
              <a:spcBef>
                <a:spcPts val="0"/>
              </a:spcBef>
              <a:spcAft>
                <a:spcPts val="800"/>
              </a:spcAft>
            </a:pPr>
            <a:r>
              <a:rPr lang="en-US" sz="1500" dirty="0">
                <a:effectLst/>
                <a:latin typeface="Calibri" panose="020F0502020204030204" pitchFamily="34" charset="0"/>
                <a:ea typeface="Times New Roman" panose="02020603050405020304" pitchFamily="18" charset="0"/>
                <a:cs typeface="Times New Roman" panose="02020603050405020304" pitchFamily="18" charset="0"/>
              </a:rPr>
              <a:t>Enhanced jailbreak detection: Default value Disabled (applies only to iOS/</a:t>
            </a:r>
            <a:r>
              <a:rPr lang="en-US" sz="1500" dirty="0" err="1">
                <a:effectLst/>
                <a:latin typeface="Calibri" panose="020F0502020204030204" pitchFamily="34" charset="0"/>
                <a:ea typeface="Times New Roman" panose="02020603050405020304" pitchFamily="18" charset="0"/>
                <a:cs typeface="Times New Roman" panose="02020603050405020304" pitchFamily="18" charset="0"/>
              </a:rPr>
              <a:t>iPadOS</a:t>
            </a:r>
            <a:r>
              <a:rPr lang="en-US" sz="1500" dirty="0">
                <a:effectLst/>
                <a:latin typeface="Calibri" panose="020F0502020204030204" pitchFamily="34" charset="0"/>
                <a:ea typeface="Times New Roman" panose="02020603050405020304" pitchFamily="18" charset="0"/>
                <a:cs typeface="Times New Roman" panose="02020603050405020304" pitchFamily="18" charset="0"/>
              </a:rPr>
              <a:t>).</a:t>
            </a:r>
          </a:p>
          <a:p>
            <a:pPr lvl="1">
              <a:spcBef>
                <a:spcPts val="0"/>
              </a:spcBef>
              <a:spcAft>
                <a:spcPts val="800"/>
              </a:spcAft>
            </a:pPr>
            <a:r>
              <a:rPr lang="en-US" sz="1500" dirty="0">
                <a:effectLst/>
                <a:latin typeface="Calibri" panose="020F0502020204030204" pitchFamily="34" charset="0"/>
                <a:ea typeface="Times New Roman" panose="02020603050405020304" pitchFamily="18" charset="0"/>
                <a:cs typeface="Times New Roman" panose="02020603050405020304" pitchFamily="18" charset="0"/>
              </a:rPr>
              <a:t>Compliance status validity period (days): The default value is 30 days.</a:t>
            </a:r>
          </a:p>
          <a:p>
            <a:pPr lvl="1">
              <a:spcBef>
                <a:spcPts val="0"/>
              </a:spcBef>
              <a:spcAft>
                <a:spcPts val="800"/>
              </a:spcAft>
            </a:pPr>
            <a:r>
              <a:rPr lang="en-US" sz="1500" dirty="0">
                <a:effectLst/>
                <a:latin typeface="Calibri" panose="020F0502020204030204" pitchFamily="34" charset="0"/>
                <a:ea typeface="Times New Roman" panose="02020603050405020304" pitchFamily="18" charset="0"/>
                <a:cs typeface="Times New Roman" panose="02020603050405020304" pitchFamily="18" charset="0"/>
              </a:rPr>
              <a:t>Specify a period in which devices must successfully report on all their received compliance policies. If a device fails to report its compliance status for a policy before the validity period expires, the device is treated as non-compliant. You can configure a period so that it ranges from 1 to 120 days.</a:t>
            </a:r>
          </a:p>
          <a:p>
            <a:endParaRPr lang="en-US" sz="1500" dirty="0"/>
          </a:p>
        </p:txBody>
      </p:sp>
      <p:sp>
        <p:nvSpPr>
          <p:cNvPr id="21" name="Rectangle 11">
            <a:extLst>
              <a:ext uri="{FF2B5EF4-FFF2-40B4-BE49-F238E27FC236}">
                <a16:creationId xmlns:a16="http://schemas.microsoft.com/office/drawing/2014/main" id="{A35BD09B-BC3A-45C0-AF8E-950F364CD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488" y="448056"/>
            <a:ext cx="2103120" cy="290779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13">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6862" y="3494844"/>
            <a:ext cx="2104001" cy="290779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29659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B421E-749B-4C17-AB7A-D37FCD4434DE}"/>
              </a:ext>
            </a:extLst>
          </p:cNvPr>
          <p:cNvSpPr>
            <a:spLocks noGrp="1"/>
          </p:cNvSpPr>
          <p:nvPr>
            <p:ph type="title"/>
          </p:nvPr>
        </p:nvSpPr>
        <p:spPr>
          <a:xfrm>
            <a:off x="838200" y="585216"/>
            <a:ext cx="10515600" cy="1325563"/>
          </a:xfrm>
        </p:spPr>
        <p:txBody>
          <a:bodyPr>
            <a:normAutofit/>
          </a:bodyPr>
          <a:lstStyle/>
          <a:p>
            <a:r>
              <a:rPr lang="en-US" b="1" kern="0">
                <a:solidFill>
                  <a:schemeClr val="bg1"/>
                </a:solidFill>
                <a:latin typeface="Calibri" panose="020F0502020204030204" pitchFamily="34" charset="0"/>
                <a:ea typeface="SimSun" panose="02010600030101010101" pitchFamily="2" charset="-122"/>
                <a:cs typeface="Times New Roman" panose="02020603050405020304" pitchFamily="18" charset="0"/>
              </a:rPr>
              <a:t>Windows</a:t>
            </a:r>
            <a:br>
              <a:rPr lang="en-US" b="1" kern="0">
                <a:solidFill>
                  <a:schemeClr val="bg1"/>
                </a:solidFill>
                <a:latin typeface="Calibri" panose="020F0502020204030204" pitchFamily="34" charset="0"/>
                <a:ea typeface="SimSun" panose="02010600030101010101" pitchFamily="2" charset="-122"/>
                <a:cs typeface="Times New Roman" panose="02020603050405020304" pitchFamily="18" charset="0"/>
              </a:rPr>
            </a:br>
            <a:endParaRPr lang="en-US">
              <a:solidFill>
                <a:schemeClr val="bg1"/>
              </a:solidFill>
            </a:endParaRPr>
          </a:p>
        </p:txBody>
      </p:sp>
      <p:pic>
        <p:nvPicPr>
          <p:cNvPr id="4" name="Picture 3" descr="Figure 10.45 – Compliance policy – Device Health&#10;">
            <a:extLst>
              <a:ext uri="{FF2B5EF4-FFF2-40B4-BE49-F238E27FC236}">
                <a16:creationId xmlns:a16="http://schemas.microsoft.com/office/drawing/2014/main" id="{DDCAA314-417E-43D5-83B3-E3EF203218C2}"/>
              </a:ext>
            </a:extLst>
          </p:cNvPr>
          <p:cNvPicPr>
            <a:picLocks noChangeAspect="1"/>
          </p:cNvPicPr>
          <p:nvPr/>
        </p:nvPicPr>
        <p:blipFill rotWithShape="1">
          <a:blip r:embed="rId3">
            <a:extLst>
              <a:ext uri="{28A0092B-C50C-407E-A947-70E740481C1C}">
                <a14:useLocalDpi xmlns:a14="http://schemas.microsoft.com/office/drawing/2010/main" val="0"/>
              </a:ext>
            </a:extLst>
          </a:blip>
          <a:srcRect r="20772" b="-2"/>
          <a:stretch/>
        </p:blipFill>
        <p:spPr bwMode="auto">
          <a:xfrm>
            <a:off x="841248" y="2516777"/>
            <a:ext cx="6236208" cy="3660185"/>
          </a:xfrm>
          <a:prstGeom prst="rect">
            <a:avLst/>
          </a:prstGeom>
        </p:spPr>
      </p:pic>
      <p:sp>
        <p:nvSpPr>
          <p:cNvPr id="3" name="Content Placeholder 2">
            <a:extLst>
              <a:ext uri="{FF2B5EF4-FFF2-40B4-BE49-F238E27FC236}">
                <a16:creationId xmlns:a16="http://schemas.microsoft.com/office/drawing/2014/main" id="{4083D320-4B14-4BDB-9605-F3DAE53E2ABC}"/>
              </a:ext>
            </a:extLst>
          </p:cNvPr>
          <p:cNvSpPr>
            <a:spLocks noGrp="1"/>
          </p:cNvSpPr>
          <p:nvPr>
            <p:ph idx="1"/>
          </p:nvPr>
        </p:nvSpPr>
        <p:spPr>
          <a:xfrm>
            <a:off x="7546848" y="2516777"/>
            <a:ext cx="3803904" cy="3660185"/>
          </a:xfrm>
        </p:spPr>
        <p:txBody>
          <a:bodyPr anchor="ctr">
            <a:normAutofit/>
          </a:bodyPr>
          <a:lstStyle/>
          <a:p>
            <a:pPr marL="0" marR="0" indent="0">
              <a:spcBef>
                <a:spcPts val="0"/>
              </a:spcBef>
              <a:spcAft>
                <a:spcPts val="800"/>
              </a:spcAft>
              <a:buNone/>
            </a:pPr>
            <a:r>
              <a:rPr lang="en-US" sz="1200">
                <a:latin typeface="Calibri" panose="020F0502020204030204" pitchFamily="34" charset="0"/>
                <a:ea typeface="Times New Roman" panose="02020603050405020304" pitchFamily="18" charset="0"/>
                <a:cs typeface="Times New Roman" panose="02020603050405020304" pitchFamily="18" charset="0"/>
              </a:rPr>
              <a:t>DHA with minimal or no impact on operation costs.</a:t>
            </a:r>
          </a:p>
          <a:p>
            <a:pPr lvl="1">
              <a:spcBef>
                <a:spcPts val="0"/>
              </a:spcBef>
              <a:spcAft>
                <a:spcPts val="800"/>
              </a:spcAft>
            </a:pPr>
            <a:r>
              <a:rPr lang="en-US" sz="1200">
                <a:latin typeface="Calibri" panose="020F0502020204030204" pitchFamily="34" charset="0"/>
                <a:ea typeface="Times New Roman" panose="02020603050405020304" pitchFamily="18" charset="0"/>
                <a:cs typeface="Times New Roman" panose="02020603050405020304" pitchFamily="18" charset="0"/>
              </a:rPr>
              <a:t>The DHA service integrates with MDM solutions and does the following:</a:t>
            </a:r>
          </a:p>
          <a:p>
            <a:pPr lvl="1">
              <a:spcBef>
                <a:spcPts val="0"/>
              </a:spcBef>
              <a:spcAft>
                <a:spcPts val="800"/>
              </a:spcAft>
            </a:pPr>
            <a:r>
              <a:rPr lang="en-US" sz="1200">
                <a:latin typeface="Calibri" panose="020F0502020204030204" pitchFamily="34" charset="0"/>
                <a:ea typeface="Times New Roman" panose="02020603050405020304" pitchFamily="18" charset="0"/>
                <a:cs typeface="Times New Roman" panose="02020603050405020304" pitchFamily="18" charset="0"/>
              </a:rPr>
              <a:t>Combines the info DHA service that's received from devices (through existing MDM device management communication channels) with the DHA report.</a:t>
            </a:r>
          </a:p>
          <a:p>
            <a:pPr lvl="1">
              <a:spcBef>
                <a:spcPts val="0"/>
              </a:spcBef>
              <a:spcAft>
                <a:spcPts val="800"/>
              </a:spcAft>
            </a:pPr>
            <a:r>
              <a:rPr lang="en-US" sz="1200">
                <a:latin typeface="Calibri" panose="020F0502020204030204" pitchFamily="34" charset="0"/>
                <a:ea typeface="Times New Roman" panose="02020603050405020304" pitchFamily="18" charset="0"/>
                <a:cs typeface="Times New Roman" panose="02020603050405020304" pitchFamily="18" charset="0"/>
              </a:rPr>
              <a:t>Makes more secure and trusted security decisions, based on attested hardware and protected data.</a:t>
            </a:r>
          </a:p>
          <a:p>
            <a:pPr lvl="1">
              <a:spcBef>
                <a:spcPts val="0"/>
              </a:spcBef>
              <a:spcAft>
                <a:spcPts val="800"/>
              </a:spcAft>
            </a:pPr>
            <a:r>
              <a:rPr lang="en-US" sz="1200">
                <a:latin typeface="Calibri" panose="020F0502020204030204" pitchFamily="34" charset="0"/>
                <a:ea typeface="Times New Roman" panose="02020603050405020304" pitchFamily="18" charset="0"/>
                <a:cs typeface="Times New Roman" panose="02020603050405020304" pitchFamily="18" charset="0"/>
              </a:rPr>
              <a:t>When leveraging DHA in a compliance policy, Windows 10 must be rebooted before it gets into a compliant state in Microsoft Intune.</a:t>
            </a:r>
          </a:p>
          <a:p>
            <a:endParaRPr lang="en-US" sz="1200"/>
          </a:p>
        </p:txBody>
      </p:sp>
    </p:spTree>
    <p:extLst>
      <p:ext uri="{BB962C8B-B14F-4D97-AF65-F5344CB8AC3E}">
        <p14:creationId xmlns:p14="http://schemas.microsoft.com/office/powerpoint/2010/main" val="2007454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FB421E-749B-4C17-AB7A-D37FCD4434DE}"/>
              </a:ext>
            </a:extLst>
          </p:cNvPr>
          <p:cNvSpPr>
            <a:spLocks noGrp="1"/>
          </p:cNvSpPr>
          <p:nvPr>
            <p:ph type="title"/>
          </p:nvPr>
        </p:nvSpPr>
        <p:spPr>
          <a:xfrm>
            <a:off x="649270" y="506727"/>
            <a:ext cx="3885141" cy="1526741"/>
          </a:xfrm>
        </p:spPr>
        <p:txBody>
          <a:bodyPr>
            <a:normAutofit/>
          </a:bodyPr>
          <a:lstStyle/>
          <a:p>
            <a:pPr algn="r"/>
            <a:r>
              <a:rPr lang="en-US" sz="3000" b="1" kern="0">
                <a:solidFill>
                  <a:schemeClr val="bg1"/>
                </a:solidFill>
                <a:latin typeface="Calibri" panose="020F0502020204030204" pitchFamily="34" charset="0"/>
                <a:ea typeface="SimSun" panose="02010600030101010101" pitchFamily="2" charset="-122"/>
                <a:cs typeface="Times New Roman" panose="02020603050405020304" pitchFamily="18" charset="0"/>
              </a:rPr>
              <a:t>Organizational compliance report</a:t>
            </a:r>
            <a:br>
              <a:rPr lang="en-US" sz="3000" b="1" kern="0">
                <a:solidFill>
                  <a:schemeClr val="bg1"/>
                </a:solidFill>
                <a:latin typeface="Calibri" panose="020F0502020204030204" pitchFamily="34" charset="0"/>
                <a:ea typeface="SimSun" panose="02010600030101010101" pitchFamily="2" charset="-122"/>
                <a:cs typeface="Times New Roman" panose="02020603050405020304" pitchFamily="18" charset="0"/>
              </a:rPr>
            </a:br>
            <a:endParaRPr lang="en-US" sz="3000">
              <a:solidFill>
                <a:schemeClr val="bg1"/>
              </a:solidFill>
            </a:endParaRPr>
          </a:p>
        </p:txBody>
      </p:sp>
      <p:cxnSp>
        <p:nvCxnSpPr>
          <p:cNvPr id="12" name="Straight Connector 1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83D320-4B14-4BDB-9605-F3DAE53E2ABC}"/>
              </a:ext>
            </a:extLst>
          </p:cNvPr>
          <p:cNvSpPr>
            <a:spLocks noGrp="1"/>
          </p:cNvSpPr>
          <p:nvPr>
            <p:ph idx="1"/>
          </p:nvPr>
        </p:nvSpPr>
        <p:spPr>
          <a:xfrm>
            <a:off x="4945336" y="506727"/>
            <a:ext cx="6609921" cy="1526741"/>
          </a:xfrm>
        </p:spPr>
        <p:txBody>
          <a:bodyPr anchor="ctr">
            <a:normAutofit/>
          </a:bodyPr>
          <a:lstStyle/>
          <a:p>
            <a:endParaRPr lang="en-US" sz="2200">
              <a:solidFill>
                <a:schemeClr val="bg1"/>
              </a:solidFill>
            </a:endParaRPr>
          </a:p>
        </p:txBody>
      </p:sp>
      <p:pic>
        <p:nvPicPr>
          <p:cNvPr id="4" name="Picture 3" descr="Figure 10.54 – Reports – Device compliance&#10;">
            <a:extLst>
              <a:ext uri="{FF2B5EF4-FFF2-40B4-BE49-F238E27FC236}">
                <a16:creationId xmlns:a16="http://schemas.microsoft.com/office/drawing/2014/main" id="{F2578783-291A-49D3-A58A-25E691D514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36524" y="2523915"/>
            <a:ext cx="5473047" cy="3749040"/>
          </a:xfrm>
          <a:prstGeom prst="rect">
            <a:avLst/>
          </a:prstGeom>
        </p:spPr>
      </p:pic>
      <p:pic>
        <p:nvPicPr>
          <p:cNvPr id="5" name="Picture 4" descr="Figure 10.52 – Reports – Device compliance – Summary&#10;">
            <a:extLst>
              <a:ext uri="{FF2B5EF4-FFF2-40B4-BE49-F238E27FC236}">
                <a16:creationId xmlns:a16="http://schemas.microsoft.com/office/drawing/2014/main" id="{D48D5FC1-533B-4C2D-84AC-3664C5741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558741" y="2527997"/>
            <a:ext cx="4932945" cy="3749040"/>
          </a:xfrm>
          <a:prstGeom prst="rect">
            <a:avLst/>
          </a:prstGeom>
        </p:spPr>
      </p:pic>
    </p:spTree>
    <p:extLst>
      <p:ext uri="{BB962C8B-B14F-4D97-AF65-F5344CB8AC3E}">
        <p14:creationId xmlns:p14="http://schemas.microsoft.com/office/powerpoint/2010/main" val="1286010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EFB421E-749B-4C17-AB7A-D37FCD4434DE}"/>
              </a:ext>
            </a:extLst>
          </p:cNvPr>
          <p:cNvSpPr>
            <a:spLocks noGrp="1"/>
          </p:cNvSpPr>
          <p:nvPr>
            <p:ph type="ctrTitle"/>
          </p:nvPr>
        </p:nvSpPr>
        <p:spPr>
          <a:xfrm>
            <a:off x="1100669" y="1031353"/>
            <a:ext cx="7736255" cy="3181135"/>
          </a:xfrm>
        </p:spPr>
        <p:txBody>
          <a:bodyPr anchor="ctr">
            <a:normAutofit/>
          </a:bodyPr>
          <a:lstStyle/>
          <a:p>
            <a:pPr algn="l"/>
            <a:r>
              <a:rPr lang="en-US" sz="6600" b="1" kern="0">
                <a:solidFill>
                  <a:srgbClr val="FFFFFF"/>
                </a:solidFill>
                <a:latin typeface="Calibri" panose="020F0502020204030204" pitchFamily="34" charset="0"/>
                <a:ea typeface="SimSun" panose="02010600030101010101" pitchFamily="2" charset="-122"/>
                <a:cs typeface="Times New Roman" panose="02020603050405020304" pitchFamily="18" charset="0"/>
              </a:rPr>
              <a:t>Office Policy Management</a:t>
            </a:r>
            <a:endParaRPr lang="en-US" sz="6600">
              <a:solidFill>
                <a:srgbClr val="FFFFFF"/>
              </a:solidFill>
            </a:endParaRPr>
          </a:p>
        </p:txBody>
      </p:sp>
      <p:sp>
        <p:nvSpPr>
          <p:cNvPr id="19" name="Rectangle 10">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Subtitle 3">
            <a:extLst>
              <a:ext uri="{FF2B5EF4-FFF2-40B4-BE49-F238E27FC236}">
                <a16:creationId xmlns:a16="http://schemas.microsoft.com/office/drawing/2014/main" id="{04AE6A79-3FFE-4E00-8E69-D24F5B854B5D}"/>
              </a:ext>
            </a:extLst>
          </p:cNvPr>
          <p:cNvSpPr>
            <a:spLocks noGrp="1"/>
          </p:cNvSpPr>
          <p:nvPr>
            <p:ph type="subTitle" idx="1"/>
          </p:nvPr>
        </p:nvSpPr>
        <p:spPr>
          <a:xfrm>
            <a:off x="1100669" y="5184138"/>
            <a:ext cx="10008863" cy="963741"/>
          </a:xfrm>
        </p:spPr>
        <p:txBody>
          <a:bodyPr anchor="ctr">
            <a:normAutofit/>
          </a:bodyPr>
          <a:lstStyle/>
          <a:p>
            <a:pPr algn="l"/>
            <a:r>
              <a:rPr lang="en-US" dirty="0">
                <a:solidFill>
                  <a:schemeClr val="tx1">
                    <a:lumMod val="95000"/>
                    <a:lumOff val="5000"/>
                  </a:schemeClr>
                </a:solidFill>
              </a:rPr>
              <a:t>Module 11</a:t>
            </a:r>
          </a:p>
        </p:txBody>
      </p:sp>
      <p:sp>
        <p:nvSpPr>
          <p:cNvPr id="21" name="Rectangle 14">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638206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EFB421E-749B-4C17-AB7A-D37FCD4434DE}"/>
              </a:ext>
            </a:extLst>
          </p:cNvPr>
          <p:cNvSpPr>
            <a:spLocks noGrp="1"/>
          </p:cNvSpPr>
          <p:nvPr>
            <p:ph type="title"/>
          </p:nvPr>
        </p:nvSpPr>
        <p:spPr>
          <a:xfrm>
            <a:off x="731520" y="731520"/>
            <a:ext cx="6089904" cy="1426464"/>
          </a:xfrm>
        </p:spPr>
        <p:txBody>
          <a:bodyPr>
            <a:normAutofit/>
          </a:bodyPr>
          <a:lstStyle/>
          <a:p>
            <a:r>
              <a:rPr lang="en-US" b="1" kern="0" dirty="0">
                <a:solidFill>
                  <a:srgbClr val="FFFFFF"/>
                </a:solidFill>
                <a:latin typeface="Calibri" panose="020F0502020204030204" pitchFamily="34" charset="0"/>
                <a:ea typeface="SimSun" panose="02010600030101010101" pitchFamily="2" charset="-122"/>
                <a:cs typeface="Times New Roman" panose="02020603050405020304" pitchFamily="18" charset="0"/>
              </a:rPr>
              <a:t>Chapter Overview </a:t>
            </a:r>
            <a:br>
              <a:rPr lang="en-US" b="1" kern="0" dirty="0">
                <a:solidFill>
                  <a:srgbClr val="FFFFFF"/>
                </a:solidFill>
                <a:latin typeface="Calibri" panose="020F0502020204030204" pitchFamily="34" charset="0"/>
                <a:ea typeface="SimSun" panose="02010600030101010101" pitchFamily="2" charset="-122"/>
                <a:cs typeface="Times New Roman" panose="02020603050405020304" pitchFamily="18" charset="0"/>
              </a:rPr>
            </a:br>
            <a:endParaRPr lang="en-US" dirty="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83D320-4B14-4BDB-9605-F3DAE53E2ABC}"/>
              </a:ext>
            </a:extLst>
          </p:cNvPr>
          <p:cNvSpPr>
            <a:spLocks noGrp="1"/>
          </p:cNvSpPr>
          <p:nvPr>
            <p:ph idx="1"/>
          </p:nvPr>
        </p:nvSpPr>
        <p:spPr>
          <a:xfrm>
            <a:off x="789456" y="2798385"/>
            <a:ext cx="10597729" cy="3283260"/>
          </a:xfrm>
        </p:spPr>
        <p:txBody>
          <a:bodyPr anchor="ctr">
            <a:normAutofit/>
          </a:bodyPr>
          <a:lstStyle/>
          <a:p>
            <a:pPr marL="0" marR="0" indent="0">
              <a:spcBef>
                <a:spcPts val="0"/>
              </a:spcBef>
              <a:spcAft>
                <a:spcPts val="800"/>
              </a:spcAft>
              <a:buNone/>
            </a:pPr>
            <a:r>
              <a:rPr lang="en-US" sz="2700">
                <a:latin typeface="Calibri" panose="020F0502020204030204" pitchFamily="34" charset="0"/>
                <a:ea typeface="Times New Roman" panose="02020603050405020304" pitchFamily="18" charset="0"/>
                <a:cs typeface="Times New Roman" panose="02020603050405020304" pitchFamily="18" charset="0"/>
              </a:rPr>
              <a:t>In this chapter, we will cover the following topics:</a:t>
            </a:r>
          </a:p>
          <a:p>
            <a:pPr lvl="1">
              <a:spcBef>
                <a:spcPts val="0"/>
              </a:spcBef>
              <a:spcAft>
                <a:spcPts val="800"/>
              </a:spcAft>
              <a:buFont typeface="Wingdings" panose="05000000000000000000" pitchFamily="2" charset="2"/>
              <a:buChar char="§"/>
            </a:pPr>
            <a:r>
              <a:rPr lang="en-US" sz="2700">
                <a:latin typeface="Calibri" panose="020F0502020204030204" pitchFamily="34" charset="0"/>
                <a:ea typeface="Times New Roman" panose="02020603050405020304" pitchFamily="18" charset="0"/>
                <a:cs typeface="Times New Roman" panose="02020603050405020304" pitchFamily="18" charset="0"/>
              </a:rPr>
              <a:t>The Office cloud policy service</a:t>
            </a:r>
          </a:p>
          <a:p>
            <a:pPr lvl="1">
              <a:spcBef>
                <a:spcPts val="0"/>
              </a:spcBef>
              <a:spcAft>
                <a:spcPts val="800"/>
              </a:spcAft>
              <a:buFont typeface="Wingdings" panose="05000000000000000000" pitchFamily="2" charset="2"/>
              <a:buChar char="§"/>
            </a:pPr>
            <a:r>
              <a:rPr lang="en-US" sz="2700">
                <a:latin typeface="Calibri" panose="020F0502020204030204" pitchFamily="34" charset="0"/>
                <a:ea typeface="Times New Roman" panose="02020603050405020304" pitchFamily="18" charset="0"/>
                <a:cs typeface="Times New Roman" panose="02020603050405020304" pitchFamily="18" charset="0"/>
              </a:rPr>
              <a:t>Creating a policy configuration with the OCP service</a:t>
            </a:r>
          </a:p>
          <a:p>
            <a:pPr lvl="1">
              <a:spcBef>
                <a:spcPts val="0"/>
              </a:spcBef>
              <a:spcAft>
                <a:spcPts val="800"/>
              </a:spcAft>
              <a:buFont typeface="Wingdings" panose="05000000000000000000" pitchFamily="2" charset="2"/>
              <a:buChar char="§"/>
            </a:pPr>
            <a:r>
              <a:rPr lang="en-US" sz="2700">
                <a:latin typeface="Calibri" panose="020F0502020204030204" pitchFamily="34" charset="0"/>
                <a:ea typeface="Times New Roman" panose="02020603050405020304" pitchFamily="18" charset="0"/>
                <a:cs typeface="Times New Roman" panose="02020603050405020304" pitchFamily="18" charset="0"/>
              </a:rPr>
              <a:t>Security Policy Advisor</a:t>
            </a:r>
          </a:p>
          <a:p>
            <a:pPr marL="0" indent="0">
              <a:buNone/>
            </a:pPr>
            <a:br>
              <a:rPr lang="en-US" sz="2700">
                <a:latin typeface="Calibri" panose="020F0502020204030204" pitchFamily="34" charset="0"/>
                <a:ea typeface="Times New Roman" panose="02020603050405020304" pitchFamily="18" charset="0"/>
                <a:cs typeface="Times New Roman" panose="02020603050405020304" pitchFamily="18" charset="0"/>
              </a:rPr>
            </a:br>
            <a:endParaRPr lang="en-US" sz="2700"/>
          </a:p>
        </p:txBody>
      </p:sp>
    </p:spTree>
    <p:extLst>
      <p:ext uri="{BB962C8B-B14F-4D97-AF65-F5344CB8AC3E}">
        <p14:creationId xmlns:p14="http://schemas.microsoft.com/office/powerpoint/2010/main" val="4084647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421E-749B-4C17-AB7A-D37FCD4434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83D320-4B14-4BDB-9605-F3DAE53E2A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71293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9C5E2DE-F98A-44E1-A438-F9A417AAAAB1}"/>
              </a:ext>
            </a:extLst>
          </p:cNvPr>
          <p:cNvSpPr>
            <a:spLocks noGrp="1"/>
          </p:cNvSpPr>
          <p:nvPr>
            <p:ph type="title"/>
          </p:nvPr>
        </p:nvSpPr>
        <p:spPr>
          <a:xfrm>
            <a:off x="827088" y="1641752"/>
            <a:ext cx="2655887" cy="3213277"/>
          </a:xfrm>
        </p:spPr>
        <p:txBody>
          <a:bodyPr anchor="t">
            <a:normAutofit/>
          </a:bodyPr>
          <a:lstStyle/>
          <a:p>
            <a:r>
              <a:rPr lang="en-US" sz="4000" b="1" i="0" dirty="0">
                <a:effectLst/>
                <a:latin typeface="Segoe UI" panose="020B0502040204020203" pitchFamily="34" charset="0"/>
              </a:rPr>
              <a:t>Learning objectives</a:t>
            </a:r>
            <a:endParaRPr lang="en-US" sz="4000" dirty="0"/>
          </a:p>
        </p:txBody>
      </p:sp>
      <p:sp>
        <p:nvSpPr>
          <p:cNvPr id="3" name="Content Placeholder 2">
            <a:extLst>
              <a:ext uri="{FF2B5EF4-FFF2-40B4-BE49-F238E27FC236}">
                <a16:creationId xmlns:a16="http://schemas.microsoft.com/office/drawing/2014/main" id="{EEA46E1B-58AD-4B11-A263-012CA9A5AE1B}"/>
              </a:ext>
            </a:extLst>
          </p:cNvPr>
          <p:cNvSpPr>
            <a:spLocks noGrp="1"/>
          </p:cNvSpPr>
          <p:nvPr>
            <p:ph idx="1"/>
          </p:nvPr>
        </p:nvSpPr>
        <p:spPr>
          <a:xfrm>
            <a:off x="5232401" y="1721579"/>
            <a:ext cx="6140449" cy="3952648"/>
          </a:xfrm>
        </p:spPr>
        <p:txBody>
          <a:bodyPr>
            <a:normAutofit/>
          </a:bodyPr>
          <a:lstStyle/>
          <a:p>
            <a:pPr>
              <a:spcBef>
                <a:spcPts val="0"/>
              </a:spcBef>
            </a:pPr>
            <a:r>
              <a:rPr lang="en-US" sz="1700" b="0" i="0">
                <a:solidFill>
                  <a:schemeClr val="tx1">
                    <a:alpha val="80000"/>
                  </a:schemeClr>
                </a:solidFill>
                <a:effectLst/>
              </a:rPr>
              <a:t>By the end of this module, you will be able to:</a:t>
            </a:r>
          </a:p>
          <a:p>
            <a:pPr lvl="1">
              <a:spcBef>
                <a:spcPts val="0"/>
              </a:spcBef>
            </a:pPr>
            <a:endParaRPr lang="en-US" sz="1700" b="0" i="0">
              <a:solidFill>
                <a:schemeClr val="tx1">
                  <a:alpha val="80000"/>
                </a:schemeClr>
              </a:solidFill>
              <a:effectLst/>
            </a:endParaRPr>
          </a:p>
          <a:p>
            <a:pPr lvl="1">
              <a:spcBef>
                <a:spcPts val="0"/>
              </a:spcBef>
            </a:pPr>
            <a:r>
              <a:rPr lang="en-US" sz="1700" b="0" i="0">
                <a:solidFill>
                  <a:schemeClr val="tx1">
                    <a:alpha val="80000"/>
                  </a:schemeClr>
                </a:solidFill>
                <a:effectLst/>
              </a:rPr>
              <a:t>Configure Windows Autopilot</a:t>
            </a:r>
          </a:p>
          <a:p>
            <a:pPr lvl="1">
              <a:spcBef>
                <a:spcPts val="0"/>
              </a:spcBef>
            </a:pPr>
            <a:r>
              <a:rPr lang="en-US" sz="1700" b="0" i="0">
                <a:solidFill>
                  <a:schemeClr val="tx1">
                    <a:alpha val="80000"/>
                  </a:schemeClr>
                </a:solidFill>
                <a:effectLst/>
              </a:rPr>
              <a:t>Create and assign a Windows Autopilot profile</a:t>
            </a:r>
          </a:p>
          <a:p>
            <a:pPr lvl="1">
              <a:spcBef>
                <a:spcPts val="0"/>
              </a:spcBef>
            </a:pPr>
            <a:r>
              <a:rPr lang="en-US" sz="1700" b="0" i="0">
                <a:solidFill>
                  <a:schemeClr val="tx1">
                    <a:alpha val="80000"/>
                  </a:schemeClr>
                </a:solidFill>
                <a:effectLst/>
              </a:rPr>
              <a:t>Deploy and validate Windows Autopilot</a:t>
            </a:r>
          </a:p>
          <a:p>
            <a:pPr lvl="1">
              <a:spcBef>
                <a:spcPts val="0"/>
              </a:spcBef>
            </a:pPr>
            <a:r>
              <a:rPr lang="en-US" sz="1700" b="0" i="0">
                <a:solidFill>
                  <a:schemeClr val="tx1">
                    <a:alpha val="80000"/>
                  </a:schemeClr>
                </a:solidFill>
                <a:effectLst/>
              </a:rPr>
              <a:t>Explain how the Autopilot self-deployment model deploys Windows 10 with little or no user interaction</a:t>
            </a:r>
          </a:p>
          <a:p>
            <a:pPr lvl="1">
              <a:spcBef>
                <a:spcPts val="0"/>
              </a:spcBef>
            </a:pPr>
            <a:r>
              <a:rPr lang="en-US" sz="1700" b="0" i="0">
                <a:solidFill>
                  <a:schemeClr val="tx1">
                    <a:alpha val="80000"/>
                  </a:schemeClr>
                </a:solidFill>
                <a:effectLst/>
              </a:rPr>
              <a:t>Explain how the Autopilot pre-provisioned deployment model enables end users to provision new devices by using the preinstalled OEM image and drivers</a:t>
            </a:r>
          </a:p>
          <a:p>
            <a:pPr lvl="1">
              <a:spcBef>
                <a:spcPts val="0"/>
              </a:spcBef>
            </a:pPr>
            <a:r>
              <a:rPr lang="en-US" sz="1700" b="0" i="0">
                <a:solidFill>
                  <a:schemeClr val="tx1">
                    <a:alpha val="80000"/>
                  </a:schemeClr>
                </a:solidFill>
                <a:effectLst/>
              </a:rPr>
              <a:t>Explain how the Autopilot user-driven deployment model enables new Windows 10 devices to be transformed from their initial factory state without requiring IT personnel to ever touch the device</a:t>
            </a:r>
          </a:p>
          <a:p>
            <a:pPr lvl="1">
              <a:spcBef>
                <a:spcPts val="0"/>
              </a:spcBef>
            </a:pPr>
            <a:r>
              <a:rPr lang="en-US" sz="1700" b="0" i="0">
                <a:solidFill>
                  <a:schemeClr val="tx1">
                    <a:alpha val="80000"/>
                  </a:schemeClr>
                </a:solidFill>
                <a:effectLst/>
              </a:rPr>
              <a:t>Deploy BitLocker encryption for Autopiloted devices</a:t>
            </a:r>
          </a:p>
          <a:p>
            <a:endParaRPr lang="en-US" sz="1700">
              <a:solidFill>
                <a:schemeClr val="tx1">
                  <a:alpha val="80000"/>
                </a:schemeClr>
              </a:solidFill>
            </a:endParaRPr>
          </a:p>
        </p:txBody>
      </p:sp>
    </p:spTree>
    <p:extLst>
      <p:ext uri="{BB962C8B-B14F-4D97-AF65-F5344CB8AC3E}">
        <p14:creationId xmlns:p14="http://schemas.microsoft.com/office/powerpoint/2010/main" val="29192995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kern="1200">
                <a:solidFill>
                  <a:schemeClr val="tx1"/>
                </a:solidFill>
                <a:effectLst/>
                <a:latin typeface="+mj-lt"/>
                <a:ea typeface="+mj-ea"/>
                <a:cs typeface="+mj-cs"/>
              </a:rPr>
              <a:t>Exploring Windows Autopilot </a:t>
            </a:r>
            <a:endParaRPr lang="en-US"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838200" y="2010833"/>
            <a:ext cx="5096934" cy="4166130"/>
          </a:xfrm>
        </p:spPr>
        <p:txBody>
          <a:bodyPr vert="horz" lIns="91440" tIns="45720" rIns="91440" bIns="45720" rtlCol="0">
            <a:normAutofit/>
          </a:bodyPr>
          <a:lstStyle/>
          <a:p>
            <a:pPr marL="0" marR="0" indent="0">
              <a:spcBef>
                <a:spcPts val="0"/>
              </a:spcBef>
              <a:spcAft>
                <a:spcPts val="800"/>
              </a:spcAft>
              <a:buNone/>
            </a:pPr>
            <a:r>
              <a:rPr lang="en-US" sz="2000" dirty="0"/>
              <a:t>Using cloud-based services, Windows Autopilot does the following:</a:t>
            </a:r>
          </a:p>
          <a:p>
            <a:pPr marL="800100" lvl="1">
              <a:spcBef>
                <a:spcPts val="0"/>
              </a:spcBef>
            </a:pPr>
            <a:r>
              <a:rPr lang="en-US" sz="2000" dirty="0"/>
              <a:t>Reduces the time IT spends on deploying and managing devices</a:t>
            </a:r>
          </a:p>
          <a:p>
            <a:pPr marL="800100" lvl="1">
              <a:spcBef>
                <a:spcPts val="0"/>
              </a:spcBef>
            </a:pPr>
            <a:r>
              <a:rPr lang="en-US" sz="2000" dirty="0"/>
              <a:t>Reduces the infrastructure required to onboard and maintain devices</a:t>
            </a:r>
          </a:p>
          <a:p>
            <a:pPr marL="800100" lvl="1">
              <a:spcBef>
                <a:spcPts val="0"/>
              </a:spcBef>
            </a:pPr>
            <a:r>
              <a:rPr lang="en-US" sz="2000" dirty="0"/>
              <a:t>Has the option to use break-fix and Autopilot Reset for end-users or IT admins</a:t>
            </a:r>
          </a:p>
          <a:p>
            <a:endParaRPr lang="en-US" sz="2000" dirty="0"/>
          </a:p>
        </p:txBody>
      </p:sp>
      <p:sp>
        <p:nvSpPr>
          <p:cNvPr id="7" name="TextBox 6">
            <a:extLst>
              <a:ext uri="{FF2B5EF4-FFF2-40B4-BE49-F238E27FC236}">
                <a16:creationId xmlns:a16="http://schemas.microsoft.com/office/drawing/2014/main" id="{C1B4DF67-29E2-4862-8AC7-927F6981491D}"/>
              </a:ext>
            </a:extLst>
          </p:cNvPr>
          <p:cNvSpPr txBox="1"/>
          <p:nvPr/>
        </p:nvSpPr>
        <p:spPr>
          <a:xfrm>
            <a:off x="10240435" y="323197"/>
            <a:ext cx="999066" cy="4119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p131</a:t>
            </a:r>
          </a:p>
        </p:txBody>
      </p:sp>
      <p:grpSp>
        <p:nvGrpSpPr>
          <p:cNvPr id="11" name="Group 10">
            <a:extLst>
              <a:ext uri="{FF2B5EF4-FFF2-40B4-BE49-F238E27FC236}">
                <a16:creationId xmlns:a16="http://schemas.microsoft.com/office/drawing/2014/main" id="{EF100CD0-761D-4B75-A878-2F96A1DD2516}"/>
              </a:ext>
            </a:extLst>
          </p:cNvPr>
          <p:cNvGrpSpPr/>
          <p:nvPr/>
        </p:nvGrpSpPr>
        <p:grpSpPr>
          <a:xfrm>
            <a:off x="6773334" y="2175007"/>
            <a:ext cx="4580466" cy="3837782"/>
            <a:chOff x="0" y="0"/>
            <a:chExt cx="4769485" cy="4410075"/>
          </a:xfrm>
        </p:grpSpPr>
        <p:pic>
          <p:nvPicPr>
            <p:cNvPr id="13" name="Picture 12">
              <a:extLst>
                <a:ext uri="{FF2B5EF4-FFF2-40B4-BE49-F238E27FC236}">
                  <a16:creationId xmlns:a16="http://schemas.microsoft.com/office/drawing/2014/main" id="{06211515-FE4A-4E23-ABA2-147897930B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9485" cy="4086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 Box 736">
              <a:extLst>
                <a:ext uri="{FF2B5EF4-FFF2-40B4-BE49-F238E27FC236}">
                  <a16:creationId xmlns:a16="http://schemas.microsoft.com/office/drawing/2014/main" id="{A337D0E7-724A-4BF4-84DC-7A0B1C870126}"/>
                </a:ext>
              </a:extLst>
            </p:cNvPr>
            <p:cNvSpPr txBox="1"/>
            <p:nvPr/>
          </p:nvSpPr>
          <p:spPr>
            <a:xfrm>
              <a:off x="0" y="4143375"/>
              <a:ext cx="4769485" cy="2667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Figure 28– Autopilot process</a:t>
              </a:r>
            </a:p>
          </p:txBody>
        </p:sp>
      </p:grpSp>
    </p:spTree>
    <p:extLst>
      <p:ext uri="{BB962C8B-B14F-4D97-AF65-F5344CB8AC3E}">
        <p14:creationId xmlns:p14="http://schemas.microsoft.com/office/powerpoint/2010/main" val="158122426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1014141" y="1450655"/>
            <a:ext cx="3932030" cy="3956690"/>
          </a:xfrm>
        </p:spPr>
        <p:txBody>
          <a:bodyPr anchor="ctr">
            <a:normAutofit/>
          </a:bodyPr>
          <a:lstStyle/>
          <a:p>
            <a:r>
              <a:rPr lang="en-US">
                <a:solidFill>
                  <a:schemeClr val="bg1"/>
                </a:solidFill>
                <a:latin typeface="Calibri" panose="020F0502020204030204" pitchFamily="34" charset="0"/>
                <a:ea typeface="Times New Roman" panose="02020603050405020304" pitchFamily="18" charset="0"/>
                <a:cs typeface="Times New Roman" panose="02020603050405020304" pitchFamily="18" charset="0"/>
              </a:rPr>
              <a:t>Windows Autopilot existing infrastructures</a:t>
            </a:r>
            <a:endParaRPr lang="en-US">
              <a:solidFill>
                <a:schemeClr val="bg1"/>
              </a:solidFill>
            </a:endParaRPr>
          </a:p>
        </p:txBody>
      </p:sp>
      <p:cxnSp>
        <p:nvCxnSpPr>
          <p:cNvPr id="36"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6096000" y="1108061"/>
            <a:ext cx="5008901" cy="4571972"/>
          </a:xfrm>
        </p:spPr>
        <p:txBody>
          <a:bodyPr anchor="ctr">
            <a:normAutofit/>
          </a:bodyPr>
          <a:lstStyle/>
          <a:p>
            <a:pPr marL="0" marR="0">
              <a:spcBef>
                <a:spcPts val="0"/>
              </a:spcBef>
              <a:spcAft>
                <a:spcPts val="0"/>
              </a:spcAft>
            </a:pPr>
            <a:r>
              <a:rPr lang="en-US" sz="1900" b="1" kern="0">
                <a:solidFill>
                  <a:schemeClr val="bg1"/>
                </a:solidFill>
                <a:latin typeface="Calibri" panose="020F0502020204030204" pitchFamily="34" charset="0"/>
                <a:ea typeface="SimSun" panose="02010600030101010101" pitchFamily="2" charset="-122"/>
                <a:cs typeface="Times New Roman" panose="02020603050405020304" pitchFamily="18" charset="0"/>
              </a:rPr>
              <a:t>What about existing infrastructures?</a:t>
            </a:r>
          </a:p>
          <a:p>
            <a:pPr marL="457200" lvl="1">
              <a:spcBef>
                <a:spcPts val="0"/>
              </a:spcBef>
              <a:spcAft>
                <a:spcPts val="800"/>
              </a:spcAft>
            </a:pPr>
            <a:r>
              <a:rPr lang="en-US" sz="1900">
                <a:solidFill>
                  <a:schemeClr val="bg1"/>
                </a:solidFill>
                <a:latin typeface="Calibri" panose="020F0502020204030204" pitchFamily="34" charset="0"/>
                <a:ea typeface="Times New Roman" panose="02020603050405020304" pitchFamily="18" charset="0"/>
                <a:cs typeface="Times New Roman" panose="02020603050405020304" pitchFamily="18" charset="0"/>
              </a:rPr>
              <a:t>We talked about the broader unified endpoint management concept of Microsoft Endpoint Manager in the first two chapters, explaining that you could manage and maintain all your devices from one single unified dashboard console.</a:t>
            </a:r>
          </a:p>
          <a:p>
            <a:pPr marL="457200" lvl="1">
              <a:spcBef>
                <a:spcPts val="0"/>
              </a:spcBef>
              <a:spcAft>
                <a:spcPts val="800"/>
              </a:spcAft>
            </a:pPr>
            <a:r>
              <a:rPr lang="en-US" sz="1900">
                <a:solidFill>
                  <a:schemeClr val="bg1"/>
                </a:solidFill>
                <a:latin typeface="Calibri" panose="020F0502020204030204" pitchFamily="34" charset="0"/>
                <a:ea typeface="Times New Roman" panose="02020603050405020304" pitchFamily="18" charset="0"/>
                <a:cs typeface="Times New Roman" panose="02020603050405020304" pitchFamily="18" charset="0"/>
              </a:rPr>
              <a:t>We do recognize that not all customers are moving directly to Microsoft Endpoint Manager in an AAD-managed manner. </a:t>
            </a:r>
          </a:p>
          <a:p>
            <a:pPr marL="457200" lvl="1">
              <a:spcBef>
                <a:spcPts val="0"/>
              </a:spcBef>
              <a:spcAft>
                <a:spcPts val="800"/>
              </a:spcAft>
            </a:pPr>
            <a:r>
              <a:rPr lang="en-US" sz="1900">
                <a:solidFill>
                  <a:schemeClr val="bg1"/>
                </a:solidFill>
                <a:latin typeface="Calibri" panose="020F0502020204030204" pitchFamily="34" charset="0"/>
                <a:ea typeface="Times New Roman" panose="02020603050405020304" pitchFamily="18" charset="0"/>
                <a:cs typeface="Times New Roman" panose="02020603050405020304" pitchFamily="18" charset="0"/>
              </a:rPr>
              <a:t>Therefore, is god to know that co-managing existing on-premises Windows 10/11 devices and hybrid AAD-joined devices is supported too within Microsoft Endpoint Manager. </a:t>
            </a:r>
            <a:endParaRPr lang="en-US" sz="1900">
              <a:solidFill>
                <a:schemeClr val="bg1"/>
              </a:solidFill>
            </a:endParaRPr>
          </a:p>
        </p:txBody>
      </p:sp>
    </p:spTree>
    <p:extLst>
      <p:ext uri="{BB962C8B-B14F-4D97-AF65-F5344CB8AC3E}">
        <p14:creationId xmlns:p14="http://schemas.microsoft.com/office/powerpoint/2010/main" val="140665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6527800" y="448721"/>
            <a:ext cx="4713997" cy="1225650"/>
          </a:xfrm>
        </p:spPr>
        <p:txBody>
          <a:bodyPr anchor="b">
            <a:normAutofit/>
          </a:bodyPr>
          <a:lstStyle/>
          <a:p>
            <a:r>
              <a:rPr lang="en-US" sz="3800" dirty="0">
                <a:solidFill>
                  <a:schemeClr val="bg1"/>
                </a:solidFill>
                <a:latin typeface="Segoe UI" panose="020B0502040204020203" pitchFamily="34" charset="0"/>
                <a:cs typeface="Segoe UI" panose="020B0502040204020203" pitchFamily="34" charset="0"/>
              </a:rPr>
              <a:t>REVIEW</a:t>
            </a:r>
          </a:p>
        </p:txBody>
      </p:sp>
      <p:pic>
        <p:nvPicPr>
          <p:cNvPr id="9" name="Picture 8">
            <a:extLst>
              <a:ext uri="{FF2B5EF4-FFF2-40B4-BE49-F238E27FC236}">
                <a16:creationId xmlns:a16="http://schemas.microsoft.com/office/drawing/2014/main" id="{8BCCF39F-CD17-49F2-A253-08B647B8D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30627" y="2174746"/>
            <a:ext cx="5666547" cy="3116602"/>
          </a:xfrm>
          <a:prstGeom prst="rect">
            <a:avLst/>
          </a:prstGeom>
        </p:spPr>
      </p:pic>
      <p:cxnSp>
        <p:nvCxnSpPr>
          <p:cNvPr id="36" name="Straight Connector 3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6527800" y="1909192"/>
            <a:ext cx="4713997" cy="3647710"/>
          </a:xfrm>
        </p:spPr>
        <p:txBody>
          <a:bodyPr>
            <a:normAutofit/>
          </a:bodyPr>
          <a:lstStyle/>
          <a:p>
            <a:pPr marL="0" indent="0">
              <a:buNone/>
            </a:pPr>
            <a:r>
              <a:rPr lang="en-US" sz="1400" b="1" kern="0" cap="all" dirty="0">
                <a:solidFill>
                  <a:schemeClr val="bg1"/>
                </a:solidFill>
                <a:latin typeface="Segoe UI" panose="020B0502040204020203" pitchFamily="34" charset="0"/>
                <a:ea typeface="SimSun" panose="02010600030101010101" pitchFamily="2" charset="-122"/>
                <a:cs typeface="Segoe UI" panose="020B0502040204020203" pitchFamily="34" charset="0"/>
              </a:rPr>
              <a:t>Co-management and tenant attach</a:t>
            </a:r>
          </a:p>
          <a:p>
            <a:pPr marL="233363" lvl="1" indent="0">
              <a:buNone/>
            </a:pPr>
            <a:r>
              <a:rPr lang="en-US" sz="1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Co-management is not a new feature</a:t>
            </a:r>
          </a:p>
          <a:p>
            <a:pPr marL="573088" lvl="2"/>
            <a:r>
              <a:rPr lang="en-US" sz="1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Co-management makes it possible to move workloads from Configuration Manager (formerly System Center Configuration Manager (SCCM)) to Microsoft Endpoint Manager's Intune. </a:t>
            </a:r>
          </a:p>
          <a:p>
            <a:pPr marL="573088" lvl="2"/>
            <a:r>
              <a:rPr lang="en-US" sz="1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Windows 10 clients managed by Configuration Manager has the management authority  workloads and allows you to see and manage them from the Microsoft Endpoint Manager console. </a:t>
            </a:r>
          </a:p>
          <a:p>
            <a:pPr marL="573088" lvl="2"/>
            <a:r>
              <a:rPr lang="en-US" sz="1400" b="1" dirty="0">
                <a:solidFill>
                  <a:schemeClr val="bg1"/>
                </a:solidFill>
                <a:latin typeface="Calibri" panose="020F0502020204030204" pitchFamily="34" charset="0"/>
                <a:cs typeface="Times New Roman" panose="02020603050405020304" pitchFamily="18" charset="0"/>
              </a:rPr>
              <a:t>Note: </a:t>
            </a:r>
            <a:r>
              <a:rPr lang="en-US" sz="1400" i="1" dirty="0">
                <a:solidFill>
                  <a:schemeClr val="bg1"/>
                </a:solidFill>
                <a:latin typeface="Calibri" panose="020F0502020204030204" pitchFamily="34" charset="0"/>
                <a:cs typeface="Times New Roman" panose="02020603050405020304" pitchFamily="18" charset="0"/>
              </a:rPr>
              <a:t>The feature mentioned above changes under the GCC High and DoD Tenants has subscription restrictions and not all features and services may be allowed for Government customers..</a:t>
            </a:r>
            <a:endParaRPr lang="en-US" sz="1400" i="1" dirty="0">
              <a:solidFill>
                <a:schemeClr val="bg1"/>
              </a:solidFill>
            </a:endParaRPr>
          </a:p>
        </p:txBody>
      </p:sp>
      <p:cxnSp>
        <p:nvCxnSpPr>
          <p:cNvPr id="38" name="Straight Connector 3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41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959AB36-4DF6-4400-BF10-3C0D4A8279B8}"/>
              </a:ext>
            </a:extLst>
          </p:cNvPr>
          <p:cNvSpPr>
            <a:spLocks noGrp="1"/>
          </p:cNvSpPr>
          <p:nvPr>
            <p:ph type="title"/>
          </p:nvPr>
        </p:nvSpPr>
        <p:spPr>
          <a:xfrm>
            <a:off x="6974546" y="669925"/>
            <a:ext cx="4650862" cy="4812755"/>
          </a:xfrm>
        </p:spPr>
        <p:txBody>
          <a:bodyPr anchor="b">
            <a:normAutofit/>
          </a:bodyPr>
          <a:lstStyle/>
          <a:p>
            <a:r>
              <a:rPr lang="en-US" sz="7200" b="1" dirty="0">
                <a:solidFill>
                  <a:schemeClr val="bg1"/>
                </a:solidFill>
                <a:latin typeface="Segoe UI" panose="020B0502040204020203" pitchFamily="34" charset="0"/>
                <a:cs typeface="Segoe UI" panose="020B0502040204020203" pitchFamily="34" charset="0"/>
              </a:rPr>
              <a:t>REVIEW</a:t>
            </a:r>
            <a:endParaRPr lang="en-US" sz="7200" dirty="0">
              <a:solidFill>
                <a:schemeClr val="bg1"/>
              </a:solidFill>
            </a:endParaRPr>
          </a:p>
        </p:txBody>
      </p:sp>
      <p:sp>
        <p:nvSpPr>
          <p:cNvPr id="3" name="Content Placeholder 2">
            <a:extLst>
              <a:ext uri="{FF2B5EF4-FFF2-40B4-BE49-F238E27FC236}">
                <a16:creationId xmlns:a16="http://schemas.microsoft.com/office/drawing/2014/main" id="{AFB5B03D-6963-43CD-BD32-E40CD0E757ED}"/>
              </a:ext>
            </a:extLst>
          </p:cNvPr>
          <p:cNvSpPr>
            <a:spLocks noGrp="1"/>
          </p:cNvSpPr>
          <p:nvPr>
            <p:ph idx="1"/>
          </p:nvPr>
        </p:nvSpPr>
        <p:spPr>
          <a:xfrm>
            <a:off x="1269240" y="753042"/>
            <a:ext cx="4562272" cy="5172060"/>
          </a:xfrm>
        </p:spPr>
        <p:txBody>
          <a:bodyPr anchor="ctr">
            <a:normAutofit/>
          </a:bodyPr>
          <a:lstStyle/>
          <a:p>
            <a:pPr marL="0" marR="0" lvl="0" indent="0">
              <a:spcBef>
                <a:spcPts val="0"/>
              </a:spcBef>
              <a:spcAft>
                <a:spcPts val="800"/>
              </a:spcAft>
              <a:buNone/>
            </a:pPr>
            <a:r>
              <a:rPr lang="en-US" sz="2000">
                <a:solidFill>
                  <a:schemeClr val="bg1"/>
                </a:solidFill>
                <a:latin typeface="Calibri" panose="020F0502020204030204" pitchFamily="34" charset="0"/>
                <a:ea typeface="Times New Roman" panose="02020603050405020304" pitchFamily="18" charset="0"/>
                <a:cs typeface="Times New Roman" panose="02020603050405020304" pitchFamily="18" charset="0"/>
              </a:rPr>
              <a:t>Types of updates managed by Windows Update for Business</a:t>
            </a:r>
            <a:endParaRPr lang="en-US" sz="2000" b="1" cap="all">
              <a:solidFill>
                <a:schemeClr val="bg1"/>
              </a:solidFill>
              <a:latin typeface="Calibri" panose="020F0502020204030204" pitchFamily="34" charset="0"/>
              <a:ea typeface="SimSun" panose="02010600030101010101" pitchFamily="2" charset="-122"/>
              <a:cs typeface="Times New Roman" panose="02020603050405020304" pitchFamily="18" charset="0"/>
            </a:endParaRPr>
          </a:p>
          <a:p>
            <a:pPr marL="800100" lvl="1" indent="-342900">
              <a:spcBef>
                <a:spcPts val="0"/>
              </a:spcBef>
              <a:spcAft>
                <a:spcPts val="800"/>
              </a:spcAft>
              <a:buFont typeface="Wingdings" panose="05000000000000000000" pitchFamily="2" charset="2"/>
              <a:buChar char=""/>
            </a:pPr>
            <a:r>
              <a:rPr lang="en-US" sz="2000" cap="all">
                <a:solidFill>
                  <a:schemeClr val="bg1"/>
                </a:solidFill>
                <a:latin typeface="Calibri" panose="020F0502020204030204" pitchFamily="34" charset="0"/>
                <a:ea typeface="SimSun" panose="02010600030101010101" pitchFamily="2" charset="-122"/>
                <a:cs typeface="Times New Roman" panose="02020603050405020304" pitchFamily="18" charset="0"/>
              </a:rPr>
              <a:t>feature updates</a:t>
            </a:r>
          </a:p>
          <a:p>
            <a:pPr marL="800100" lvl="1" indent="-342900">
              <a:spcBef>
                <a:spcPts val="0"/>
              </a:spcBef>
              <a:spcAft>
                <a:spcPts val="800"/>
              </a:spcAft>
              <a:buFont typeface="Wingdings" panose="05000000000000000000" pitchFamily="2" charset="2"/>
              <a:buChar char=""/>
            </a:pPr>
            <a:r>
              <a:rPr lang="en-US" sz="2000" cap="all">
                <a:solidFill>
                  <a:schemeClr val="bg1"/>
                </a:solidFill>
                <a:latin typeface="Calibri" panose="020F0502020204030204" pitchFamily="34" charset="0"/>
                <a:ea typeface="SimSun" panose="02010600030101010101" pitchFamily="2" charset="-122"/>
                <a:cs typeface="Times New Roman" panose="02020603050405020304" pitchFamily="18" charset="0"/>
              </a:rPr>
              <a:t>Quality updates</a:t>
            </a:r>
            <a:r>
              <a:rPr lang="en-US" sz="200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p>
          <a:p>
            <a:pPr marL="800100" lvl="1" indent="-342900">
              <a:spcBef>
                <a:spcPts val="0"/>
              </a:spcBef>
              <a:spcAft>
                <a:spcPts val="800"/>
              </a:spcAft>
              <a:buFont typeface="Wingdings" panose="05000000000000000000" pitchFamily="2" charset="2"/>
              <a:buChar char=""/>
            </a:pPr>
            <a:r>
              <a:rPr lang="en-US" sz="2000" cap="all">
                <a:solidFill>
                  <a:schemeClr val="bg1"/>
                </a:solidFill>
                <a:latin typeface="Calibri" panose="020F0502020204030204" pitchFamily="34" charset="0"/>
                <a:ea typeface="SimSun" panose="02010600030101010101" pitchFamily="2" charset="-122"/>
                <a:cs typeface="Times New Roman" panose="02020603050405020304" pitchFamily="18" charset="0"/>
              </a:rPr>
              <a:t>Driver updates</a:t>
            </a:r>
            <a:endParaRPr lang="en-US" sz="200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spcBef>
                <a:spcPts val="0"/>
              </a:spcBef>
              <a:spcAft>
                <a:spcPts val="800"/>
              </a:spcAft>
              <a:buFont typeface="Wingdings" panose="05000000000000000000" pitchFamily="2" charset="2"/>
              <a:buChar char=""/>
            </a:pPr>
            <a:r>
              <a:rPr lang="en-US" sz="2000" cap="all">
                <a:solidFill>
                  <a:schemeClr val="bg1"/>
                </a:solidFill>
                <a:latin typeface="Calibri" panose="020F0502020204030204" pitchFamily="34" charset="0"/>
                <a:ea typeface="SimSun" panose="02010600030101010101" pitchFamily="2" charset="-122"/>
                <a:cs typeface="Times New Roman" panose="02020603050405020304" pitchFamily="18" charset="0"/>
              </a:rPr>
              <a:t>Microsoft product updates</a:t>
            </a:r>
            <a:endParaRPr lang="en-US" sz="20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97454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4772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8526</Words>
  <Application>Microsoft Office PowerPoint</Application>
  <PresentationFormat>Widescreen</PresentationFormat>
  <Paragraphs>482</Paragraphs>
  <Slides>45</Slides>
  <Notes>32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MS Gothic</vt:lpstr>
      <vt:lpstr>Arial</vt:lpstr>
      <vt:lpstr>Calibri</vt:lpstr>
      <vt:lpstr>Calibri Light</vt:lpstr>
      <vt:lpstr>Consolas</vt:lpstr>
      <vt:lpstr>Helvetica</vt:lpstr>
      <vt:lpstr>Segoe UI</vt:lpstr>
      <vt:lpstr>Wingdings</vt:lpstr>
      <vt:lpstr>Office Theme</vt:lpstr>
      <vt:lpstr>Windows Deployment and Management </vt:lpstr>
      <vt:lpstr>Chapter Overview </vt:lpstr>
      <vt:lpstr>Deploying existing Windows devices into Microsoft Endpoint Manager </vt:lpstr>
      <vt:lpstr>What is Windows Autopilot?</vt:lpstr>
      <vt:lpstr>Learning objectives</vt:lpstr>
      <vt:lpstr>Exploring Windows Autopilot </vt:lpstr>
      <vt:lpstr>Windows Autopilot existing infrastructures</vt:lpstr>
      <vt:lpstr>REVIEW</vt:lpstr>
      <vt:lpstr>REVIEW</vt:lpstr>
      <vt:lpstr>How do Windows updates work? </vt:lpstr>
      <vt:lpstr>Setup and configure Windows Update for Business</vt:lpstr>
      <vt:lpstr>Introduction to Endpoint Manager Service Channels</vt:lpstr>
      <vt:lpstr>PowerPoint Presentation</vt:lpstr>
      <vt:lpstr>Windows Updates</vt:lpstr>
      <vt:lpstr> Understanding Policy Management </vt:lpstr>
      <vt:lpstr>Chapter Overview</vt:lpstr>
      <vt:lpstr>Policy management </vt:lpstr>
      <vt:lpstr>Covid19 Policy management </vt:lpstr>
      <vt:lpstr>Module Focus</vt:lpstr>
      <vt:lpstr>Looking back at traditional Windows management</vt:lpstr>
      <vt:lpstr>What is a CSP policy?</vt:lpstr>
      <vt:lpstr>User policy</vt:lpstr>
      <vt:lpstr>Device policy</vt:lpstr>
      <vt:lpstr>ADMX-backed policies </vt:lpstr>
      <vt:lpstr>Content of the ADMX file</vt:lpstr>
      <vt:lpstr>Getting started with policy design</vt:lpstr>
      <vt:lpstr>Windows Push Notification Services (WNS)</vt:lpstr>
      <vt:lpstr>Policy management within Microsoft Endpoint Manager </vt:lpstr>
      <vt:lpstr>Policy management within Microsoft Endpoint Manager </vt:lpstr>
      <vt:lpstr>Migrating policies from AD – Group Policy management </vt:lpstr>
      <vt:lpstr>Mastering Policy Management</vt:lpstr>
      <vt:lpstr>Module Overview </vt:lpstr>
      <vt:lpstr>Advanced Policy management</vt:lpstr>
      <vt:lpstr>Configuring your Endpoint security profile </vt:lpstr>
      <vt:lpstr>Windows Security experience </vt:lpstr>
      <vt:lpstr>Windows Security experience </vt:lpstr>
      <vt:lpstr>Windows 10 unhealthy endpoints </vt:lpstr>
      <vt:lpstr>Configuring administrative templates </vt:lpstr>
      <vt:lpstr>Pushing PowerShell scripts – scripted actions to endpoints </vt:lpstr>
      <vt:lpstr>Compliance policies </vt:lpstr>
      <vt:lpstr>Windows </vt:lpstr>
      <vt:lpstr>Organizational compliance report </vt:lpstr>
      <vt:lpstr>Office Policy Management</vt:lpstr>
      <vt:lpstr>Chapter Overview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Deployment and Management </dc:title>
  <dc:creator>Dr. Garcia</dc:creator>
  <cp:lastModifiedBy>Dr. Garcia</cp:lastModifiedBy>
  <cp:revision>1</cp:revision>
  <dcterms:created xsi:type="dcterms:W3CDTF">2022-01-28T02:01:34Z</dcterms:created>
  <dcterms:modified xsi:type="dcterms:W3CDTF">2022-01-28T05:56:20Z</dcterms:modified>
</cp:coreProperties>
</file>